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99" r:id="rId16"/>
    <p:sldId id="271" r:id="rId17"/>
    <p:sldId id="272" r:id="rId18"/>
    <p:sldId id="273" r:id="rId19"/>
    <p:sldId id="274" r:id="rId20"/>
    <p:sldId id="275" r:id="rId21"/>
    <p:sldId id="276" r:id="rId22"/>
    <p:sldId id="279" r:id="rId23"/>
    <p:sldId id="280" r:id="rId24"/>
    <p:sldId id="277" r:id="rId25"/>
    <p:sldId id="278"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5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F46AE8-1D03-4917-9E75-DE6F2B09D64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3D11BAE-A2D2-4054-AA43-A93278E558D6}">
      <dgm:prSet/>
      <dgm:spPr/>
      <dgm:t>
        <a:bodyPr/>
        <a:lstStyle/>
        <a:p>
          <a:r>
            <a:rPr lang="nb-NO"/>
            <a:t>1. Tiếp tục thực hiện tốt chương trình và sách giáo khoa THCS và THPT theo hướng giảm tải trên toàn thành phố</a:t>
          </a:r>
          <a:endParaRPr lang="en-US"/>
        </a:p>
      </dgm:t>
    </dgm:pt>
    <dgm:pt modelId="{1D02F21C-ED31-491F-8DD2-3040B0D8D54E}" type="parTrans" cxnId="{5C96DDFC-DBC1-4AE2-ADF8-B7DC6FDBEA8D}">
      <dgm:prSet/>
      <dgm:spPr/>
      <dgm:t>
        <a:bodyPr/>
        <a:lstStyle/>
        <a:p>
          <a:endParaRPr lang="en-US"/>
        </a:p>
      </dgm:t>
    </dgm:pt>
    <dgm:pt modelId="{3EDC3AEE-4609-4407-808F-7154F0E3E972}" type="sibTrans" cxnId="{5C96DDFC-DBC1-4AE2-ADF8-B7DC6FDBEA8D}">
      <dgm:prSet/>
      <dgm:spPr/>
      <dgm:t>
        <a:bodyPr/>
        <a:lstStyle/>
        <a:p>
          <a:endParaRPr lang="en-US"/>
        </a:p>
      </dgm:t>
    </dgm:pt>
    <dgm:pt modelId="{3A7CE82D-F145-4F26-B4A7-9E5EE094B807}">
      <dgm:prSet/>
      <dgm:spPr/>
      <dgm:t>
        <a:bodyPr/>
        <a:lstStyle/>
        <a:p>
          <a:r>
            <a:rPr lang="nb-NO"/>
            <a:t>2. Tiếp tục tổ chức hoạt động chuyên môn ở đơn vị thông qua Trường học kết nối.</a:t>
          </a:r>
          <a:endParaRPr lang="en-US"/>
        </a:p>
      </dgm:t>
    </dgm:pt>
    <dgm:pt modelId="{30E811E9-6F1E-4A48-A559-EC9555C7B537}" type="parTrans" cxnId="{DBEF2FE5-4186-48F8-9029-11E0D873C196}">
      <dgm:prSet/>
      <dgm:spPr/>
      <dgm:t>
        <a:bodyPr/>
        <a:lstStyle/>
        <a:p>
          <a:endParaRPr lang="en-US"/>
        </a:p>
      </dgm:t>
    </dgm:pt>
    <dgm:pt modelId="{481AFF63-EB24-4163-8B88-1460494353C8}" type="sibTrans" cxnId="{DBEF2FE5-4186-48F8-9029-11E0D873C196}">
      <dgm:prSet/>
      <dgm:spPr/>
      <dgm:t>
        <a:bodyPr/>
        <a:lstStyle/>
        <a:p>
          <a:endParaRPr lang="en-US"/>
        </a:p>
      </dgm:t>
    </dgm:pt>
    <dgm:pt modelId="{9C7EF16B-070F-4FF2-A5CF-8345BE4EA8E3}">
      <dgm:prSet/>
      <dgm:spPr/>
      <dgm:t>
        <a:bodyPr/>
        <a:lstStyle/>
        <a:p>
          <a:r>
            <a:rPr lang="nb-NO"/>
            <a:t>3. Nâng cao chất lượng giảng dạy trong nhà trường đáp ứng yêu cầu đổi mới phổ thông. Bồi dưỡng đội ngũ giáo viên trẻ tiếp nhận lớp 8, 9, lớp 12</a:t>
          </a:r>
          <a:endParaRPr lang="en-US"/>
        </a:p>
      </dgm:t>
    </dgm:pt>
    <dgm:pt modelId="{47007BA9-8388-476F-903B-E63A94FA497D}" type="parTrans" cxnId="{89BA1166-987D-434C-94C7-A8927314C9F6}">
      <dgm:prSet/>
      <dgm:spPr/>
      <dgm:t>
        <a:bodyPr/>
        <a:lstStyle/>
        <a:p>
          <a:endParaRPr lang="en-US"/>
        </a:p>
      </dgm:t>
    </dgm:pt>
    <dgm:pt modelId="{A8FEC416-DFFA-4839-AE23-1C9310777421}" type="sibTrans" cxnId="{89BA1166-987D-434C-94C7-A8927314C9F6}">
      <dgm:prSet/>
      <dgm:spPr/>
      <dgm:t>
        <a:bodyPr/>
        <a:lstStyle/>
        <a:p>
          <a:endParaRPr lang="en-US"/>
        </a:p>
      </dgm:t>
    </dgm:pt>
    <dgm:pt modelId="{EA6C705C-E94D-4663-A8CC-ED9F7675EB3D}" type="pres">
      <dgm:prSet presAssocID="{84F46AE8-1D03-4917-9E75-DE6F2B09D647}" presName="linear" presStyleCnt="0">
        <dgm:presLayoutVars>
          <dgm:animLvl val="lvl"/>
          <dgm:resizeHandles val="exact"/>
        </dgm:presLayoutVars>
      </dgm:prSet>
      <dgm:spPr/>
    </dgm:pt>
    <dgm:pt modelId="{67A5BED5-F86C-403F-AEB2-992A9C5D1CF1}" type="pres">
      <dgm:prSet presAssocID="{C3D11BAE-A2D2-4054-AA43-A93278E558D6}" presName="parentText" presStyleLbl="node1" presStyleIdx="0" presStyleCnt="3">
        <dgm:presLayoutVars>
          <dgm:chMax val="0"/>
          <dgm:bulletEnabled val="1"/>
        </dgm:presLayoutVars>
      </dgm:prSet>
      <dgm:spPr/>
    </dgm:pt>
    <dgm:pt modelId="{7EB10CC1-84CF-4850-B735-1B189BCCF72E}" type="pres">
      <dgm:prSet presAssocID="{3EDC3AEE-4609-4407-808F-7154F0E3E972}" presName="spacer" presStyleCnt="0"/>
      <dgm:spPr/>
    </dgm:pt>
    <dgm:pt modelId="{FC0A1988-10B2-4E9F-896D-E0DBC69834CE}" type="pres">
      <dgm:prSet presAssocID="{3A7CE82D-F145-4F26-B4A7-9E5EE094B807}" presName="parentText" presStyleLbl="node1" presStyleIdx="1" presStyleCnt="3">
        <dgm:presLayoutVars>
          <dgm:chMax val="0"/>
          <dgm:bulletEnabled val="1"/>
        </dgm:presLayoutVars>
      </dgm:prSet>
      <dgm:spPr/>
    </dgm:pt>
    <dgm:pt modelId="{E52E315E-B266-4C5C-BB25-D893F5C862B8}" type="pres">
      <dgm:prSet presAssocID="{481AFF63-EB24-4163-8B88-1460494353C8}" presName="spacer" presStyleCnt="0"/>
      <dgm:spPr/>
    </dgm:pt>
    <dgm:pt modelId="{4E005130-D889-4182-981A-BECCE394A9FE}" type="pres">
      <dgm:prSet presAssocID="{9C7EF16B-070F-4FF2-A5CF-8345BE4EA8E3}" presName="parentText" presStyleLbl="node1" presStyleIdx="2" presStyleCnt="3">
        <dgm:presLayoutVars>
          <dgm:chMax val="0"/>
          <dgm:bulletEnabled val="1"/>
        </dgm:presLayoutVars>
      </dgm:prSet>
      <dgm:spPr/>
    </dgm:pt>
  </dgm:ptLst>
  <dgm:cxnLst>
    <dgm:cxn modelId="{80F0AD2B-C6FA-48FF-9E31-AD19EB6F29A1}" type="presOf" srcId="{3A7CE82D-F145-4F26-B4A7-9E5EE094B807}" destId="{FC0A1988-10B2-4E9F-896D-E0DBC69834CE}" srcOrd="0" destOrd="0" presId="urn:microsoft.com/office/officeart/2005/8/layout/vList2"/>
    <dgm:cxn modelId="{CC3CC52F-C976-4F93-AD2C-25AA826416EE}" type="presOf" srcId="{C3D11BAE-A2D2-4054-AA43-A93278E558D6}" destId="{67A5BED5-F86C-403F-AEB2-992A9C5D1CF1}" srcOrd="0" destOrd="0" presId="urn:microsoft.com/office/officeart/2005/8/layout/vList2"/>
    <dgm:cxn modelId="{7A45E55D-44D8-41D3-BE85-2795BBCCD8F2}" type="presOf" srcId="{84F46AE8-1D03-4917-9E75-DE6F2B09D647}" destId="{EA6C705C-E94D-4663-A8CC-ED9F7675EB3D}" srcOrd="0" destOrd="0" presId="urn:microsoft.com/office/officeart/2005/8/layout/vList2"/>
    <dgm:cxn modelId="{89BA1166-987D-434C-94C7-A8927314C9F6}" srcId="{84F46AE8-1D03-4917-9E75-DE6F2B09D647}" destId="{9C7EF16B-070F-4FF2-A5CF-8345BE4EA8E3}" srcOrd="2" destOrd="0" parTransId="{47007BA9-8388-476F-903B-E63A94FA497D}" sibTransId="{A8FEC416-DFFA-4839-AE23-1C9310777421}"/>
    <dgm:cxn modelId="{6892E6A9-424A-4F45-805E-44105A4763C8}" type="presOf" srcId="{9C7EF16B-070F-4FF2-A5CF-8345BE4EA8E3}" destId="{4E005130-D889-4182-981A-BECCE394A9FE}" srcOrd="0" destOrd="0" presId="urn:microsoft.com/office/officeart/2005/8/layout/vList2"/>
    <dgm:cxn modelId="{DBEF2FE5-4186-48F8-9029-11E0D873C196}" srcId="{84F46AE8-1D03-4917-9E75-DE6F2B09D647}" destId="{3A7CE82D-F145-4F26-B4A7-9E5EE094B807}" srcOrd="1" destOrd="0" parTransId="{30E811E9-6F1E-4A48-A559-EC9555C7B537}" sibTransId="{481AFF63-EB24-4163-8B88-1460494353C8}"/>
    <dgm:cxn modelId="{5C96DDFC-DBC1-4AE2-ADF8-B7DC6FDBEA8D}" srcId="{84F46AE8-1D03-4917-9E75-DE6F2B09D647}" destId="{C3D11BAE-A2D2-4054-AA43-A93278E558D6}" srcOrd="0" destOrd="0" parTransId="{1D02F21C-ED31-491F-8DD2-3040B0D8D54E}" sibTransId="{3EDC3AEE-4609-4407-808F-7154F0E3E972}"/>
    <dgm:cxn modelId="{17B80137-EF0F-4B71-A5E8-9D1AF409919C}" type="presParOf" srcId="{EA6C705C-E94D-4663-A8CC-ED9F7675EB3D}" destId="{67A5BED5-F86C-403F-AEB2-992A9C5D1CF1}" srcOrd="0" destOrd="0" presId="urn:microsoft.com/office/officeart/2005/8/layout/vList2"/>
    <dgm:cxn modelId="{C11F8A19-AA4C-4087-9F0B-81172A16EF24}" type="presParOf" srcId="{EA6C705C-E94D-4663-A8CC-ED9F7675EB3D}" destId="{7EB10CC1-84CF-4850-B735-1B189BCCF72E}" srcOrd="1" destOrd="0" presId="urn:microsoft.com/office/officeart/2005/8/layout/vList2"/>
    <dgm:cxn modelId="{22CD6C6F-1E98-43BD-B76B-62040F1ECE6E}" type="presParOf" srcId="{EA6C705C-E94D-4663-A8CC-ED9F7675EB3D}" destId="{FC0A1988-10B2-4E9F-896D-E0DBC69834CE}" srcOrd="2" destOrd="0" presId="urn:microsoft.com/office/officeart/2005/8/layout/vList2"/>
    <dgm:cxn modelId="{7F2F1BDF-56F3-4B73-9F07-46E20398B72A}" type="presParOf" srcId="{EA6C705C-E94D-4663-A8CC-ED9F7675EB3D}" destId="{E52E315E-B266-4C5C-BB25-D893F5C862B8}" srcOrd="3" destOrd="0" presId="urn:microsoft.com/office/officeart/2005/8/layout/vList2"/>
    <dgm:cxn modelId="{14C578BD-FF7D-45A8-B302-1FC4972EFEB3}" type="presParOf" srcId="{EA6C705C-E94D-4663-A8CC-ED9F7675EB3D}" destId="{4E005130-D889-4182-981A-BECCE394A9F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0085C4-D866-4529-B71B-B27F19663DE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B460159-F10F-465B-8898-D617EEA0B2C7}">
      <dgm:prSet/>
      <dgm:spPr/>
      <dgm:t>
        <a:bodyPr/>
        <a:lstStyle/>
        <a:p>
          <a:r>
            <a:rPr lang="nb-NO"/>
            <a:t>4. Thực hiện tốt việc làm đồ dùng dạy học khối THCS, đẩy mạnh thao giảng lớp 9 và lớp 12 theo hướng nghiên cứu bài học.</a:t>
          </a:r>
          <a:endParaRPr lang="en-US"/>
        </a:p>
      </dgm:t>
    </dgm:pt>
    <dgm:pt modelId="{7090FD0C-3F38-4C12-9A0B-35FFB8B455C2}" type="parTrans" cxnId="{044E3CAC-7A4A-4E55-B7EA-59B2B055EF7A}">
      <dgm:prSet/>
      <dgm:spPr/>
      <dgm:t>
        <a:bodyPr/>
        <a:lstStyle/>
        <a:p>
          <a:endParaRPr lang="en-US"/>
        </a:p>
      </dgm:t>
    </dgm:pt>
    <dgm:pt modelId="{91E8333A-2D6F-4E35-9FBE-DB5C2992D849}" type="sibTrans" cxnId="{044E3CAC-7A4A-4E55-B7EA-59B2B055EF7A}">
      <dgm:prSet/>
      <dgm:spPr/>
      <dgm:t>
        <a:bodyPr/>
        <a:lstStyle/>
        <a:p>
          <a:endParaRPr lang="en-US"/>
        </a:p>
      </dgm:t>
    </dgm:pt>
    <dgm:pt modelId="{A21FA293-97DC-475A-874D-59FF374A4630}">
      <dgm:prSet/>
      <dgm:spPr/>
      <dgm:t>
        <a:bodyPr/>
        <a:lstStyle/>
        <a:p>
          <a:r>
            <a:rPr lang="nb-NO"/>
            <a:t>5. Tiếp tục thực hiện giáo dục tích hợp tài nguyên, môi trường, dân số, tiết kiệm năng lượng, tài nguyên và môi trường biển đảo, giáo dục di sản, biến đổi khí hậu và phòng chống thiên tai, giảng dạy địa lí địa phương.</a:t>
          </a:r>
          <a:endParaRPr lang="en-US"/>
        </a:p>
      </dgm:t>
    </dgm:pt>
    <dgm:pt modelId="{972EAA69-8DA4-4F71-81C3-3F38FA9523AF}" type="parTrans" cxnId="{E5C9914B-E231-425E-8C62-8311D5C05D96}">
      <dgm:prSet/>
      <dgm:spPr/>
      <dgm:t>
        <a:bodyPr/>
        <a:lstStyle/>
        <a:p>
          <a:endParaRPr lang="en-US"/>
        </a:p>
      </dgm:t>
    </dgm:pt>
    <dgm:pt modelId="{2135A920-8EAE-4517-BA96-8C72701246A5}" type="sibTrans" cxnId="{E5C9914B-E231-425E-8C62-8311D5C05D96}">
      <dgm:prSet/>
      <dgm:spPr/>
      <dgm:t>
        <a:bodyPr/>
        <a:lstStyle/>
        <a:p>
          <a:endParaRPr lang="en-US"/>
        </a:p>
      </dgm:t>
    </dgm:pt>
    <dgm:pt modelId="{7F6D8F0E-5950-4673-BA3F-BAC1D5C81B1A}" type="pres">
      <dgm:prSet presAssocID="{870085C4-D866-4529-B71B-B27F19663DEF}" presName="linear" presStyleCnt="0">
        <dgm:presLayoutVars>
          <dgm:animLvl val="lvl"/>
          <dgm:resizeHandles val="exact"/>
        </dgm:presLayoutVars>
      </dgm:prSet>
      <dgm:spPr/>
    </dgm:pt>
    <dgm:pt modelId="{F67FB182-1E62-49A5-8683-C140BE6E614A}" type="pres">
      <dgm:prSet presAssocID="{FB460159-F10F-465B-8898-D617EEA0B2C7}" presName="parentText" presStyleLbl="node1" presStyleIdx="0" presStyleCnt="2">
        <dgm:presLayoutVars>
          <dgm:chMax val="0"/>
          <dgm:bulletEnabled val="1"/>
        </dgm:presLayoutVars>
      </dgm:prSet>
      <dgm:spPr/>
    </dgm:pt>
    <dgm:pt modelId="{09683452-75CD-4557-B822-7075EA633E33}" type="pres">
      <dgm:prSet presAssocID="{91E8333A-2D6F-4E35-9FBE-DB5C2992D849}" presName="spacer" presStyleCnt="0"/>
      <dgm:spPr/>
    </dgm:pt>
    <dgm:pt modelId="{DCED718B-811F-42A3-83D7-D48AA29FDB5F}" type="pres">
      <dgm:prSet presAssocID="{A21FA293-97DC-475A-874D-59FF374A4630}" presName="parentText" presStyleLbl="node1" presStyleIdx="1" presStyleCnt="2">
        <dgm:presLayoutVars>
          <dgm:chMax val="0"/>
          <dgm:bulletEnabled val="1"/>
        </dgm:presLayoutVars>
      </dgm:prSet>
      <dgm:spPr/>
    </dgm:pt>
  </dgm:ptLst>
  <dgm:cxnLst>
    <dgm:cxn modelId="{3F14623A-B01E-4D41-889C-6B3262D309F1}" type="presOf" srcId="{870085C4-D866-4529-B71B-B27F19663DEF}" destId="{7F6D8F0E-5950-4673-BA3F-BAC1D5C81B1A}" srcOrd="0" destOrd="0" presId="urn:microsoft.com/office/officeart/2005/8/layout/vList2"/>
    <dgm:cxn modelId="{E5C9914B-E231-425E-8C62-8311D5C05D96}" srcId="{870085C4-D866-4529-B71B-B27F19663DEF}" destId="{A21FA293-97DC-475A-874D-59FF374A4630}" srcOrd="1" destOrd="0" parTransId="{972EAA69-8DA4-4F71-81C3-3F38FA9523AF}" sibTransId="{2135A920-8EAE-4517-BA96-8C72701246A5}"/>
    <dgm:cxn modelId="{044E3CAC-7A4A-4E55-B7EA-59B2B055EF7A}" srcId="{870085C4-D866-4529-B71B-B27F19663DEF}" destId="{FB460159-F10F-465B-8898-D617EEA0B2C7}" srcOrd="0" destOrd="0" parTransId="{7090FD0C-3F38-4C12-9A0B-35FFB8B455C2}" sibTransId="{91E8333A-2D6F-4E35-9FBE-DB5C2992D849}"/>
    <dgm:cxn modelId="{3CFCDCAE-5DFD-4A89-9CB5-9014A53E8899}" type="presOf" srcId="{A21FA293-97DC-475A-874D-59FF374A4630}" destId="{DCED718B-811F-42A3-83D7-D48AA29FDB5F}" srcOrd="0" destOrd="0" presId="urn:microsoft.com/office/officeart/2005/8/layout/vList2"/>
    <dgm:cxn modelId="{50A632F2-A960-41FA-9F1B-1FA5575CC9E2}" type="presOf" srcId="{FB460159-F10F-465B-8898-D617EEA0B2C7}" destId="{F67FB182-1E62-49A5-8683-C140BE6E614A}" srcOrd="0" destOrd="0" presId="urn:microsoft.com/office/officeart/2005/8/layout/vList2"/>
    <dgm:cxn modelId="{0CEEC52E-4F5C-4178-9283-251E8E8ED310}" type="presParOf" srcId="{7F6D8F0E-5950-4673-BA3F-BAC1D5C81B1A}" destId="{F67FB182-1E62-49A5-8683-C140BE6E614A}" srcOrd="0" destOrd="0" presId="urn:microsoft.com/office/officeart/2005/8/layout/vList2"/>
    <dgm:cxn modelId="{51A5D69C-D9FB-4C69-84F8-F7873AC3E497}" type="presParOf" srcId="{7F6D8F0E-5950-4673-BA3F-BAC1D5C81B1A}" destId="{09683452-75CD-4557-B822-7075EA633E33}" srcOrd="1" destOrd="0" presId="urn:microsoft.com/office/officeart/2005/8/layout/vList2"/>
    <dgm:cxn modelId="{A92794B3-DB8D-4ED2-94E5-949E60A45E38}" type="presParOf" srcId="{7F6D8F0E-5950-4673-BA3F-BAC1D5C81B1A}" destId="{DCED718B-811F-42A3-83D7-D48AA29FDB5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AB834A-C15E-44AC-AF87-603BE255A4F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246A7F0-3359-446D-8848-D60DE08D11E9}">
      <dgm:prSet/>
      <dgm:spPr/>
      <dgm:t>
        <a:bodyPr/>
        <a:lstStyle/>
        <a:p>
          <a:r>
            <a:rPr lang="nb-NO"/>
            <a:t>6. Tổ trưởng chuyên môn các trường THCS, THPT tập huấn chuyên đề giảm tải sách giáo khoa THCS và THPT, đổi mới dạy học, đổi mới kiểm tra đánh giá theo định hướng phát triển năng lực học sinh cho giáo viên Địa lí THCS, THPT mới ra trường 3 năm gần đây.</a:t>
          </a:r>
          <a:endParaRPr lang="en-US"/>
        </a:p>
      </dgm:t>
    </dgm:pt>
    <dgm:pt modelId="{EF5E4AEA-6E0B-4FBE-9358-5131EC7EA457}" type="parTrans" cxnId="{1053985B-7570-42A1-A1CD-A0F3F1581EBC}">
      <dgm:prSet/>
      <dgm:spPr/>
      <dgm:t>
        <a:bodyPr/>
        <a:lstStyle/>
        <a:p>
          <a:endParaRPr lang="en-US"/>
        </a:p>
      </dgm:t>
    </dgm:pt>
    <dgm:pt modelId="{B8E2126E-1052-4682-B0A8-C9F7E8052BCC}" type="sibTrans" cxnId="{1053985B-7570-42A1-A1CD-A0F3F1581EBC}">
      <dgm:prSet/>
      <dgm:spPr/>
      <dgm:t>
        <a:bodyPr/>
        <a:lstStyle/>
        <a:p>
          <a:endParaRPr lang="en-US"/>
        </a:p>
      </dgm:t>
    </dgm:pt>
    <dgm:pt modelId="{F4F9C62C-FC02-42D3-A8CC-51419DB70D39}">
      <dgm:prSet/>
      <dgm:spPr/>
      <dgm:t>
        <a:bodyPr/>
        <a:lstStyle/>
        <a:p>
          <a:r>
            <a:rPr lang="nb-NO"/>
            <a:t>7. Tập huấn giáo viên Địa lí THPT toàn thành phố về xây dựng chuyên đề dạy học bộ môn Địa lí THPT theo định hướng phát triển năng lực học sinh để chuẩn bị cho việc phát triển chương trình giáo dục phổ thông môn Địa lí. Cố gắng tối thiểu mỗi khối lớp 1 chuyên đề/học kì đưa lên trường học kết nối..</a:t>
          </a:r>
          <a:endParaRPr lang="en-US"/>
        </a:p>
      </dgm:t>
    </dgm:pt>
    <dgm:pt modelId="{8F17838C-C827-41C6-B798-90B7F9719818}" type="parTrans" cxnId="{82D4765A-6538-4039-B184-51D276A7810D}">
      <dgm:prSet/>
      <dgm:spPr/>
      <dgm:t>
        <a:bodyPr/>
        <a:lstStyle/>
        <a:p>
          <a:endParaRPr lang="en-US"/>
        </a:p>
      </dgm:t>
    </dgm:pt>
    <dgm:pt modelId="{13220648-A857-4DF2-8774-E14B04F9051E}" type="sibTrans" cxnId="{82D4765A-6538-4039-B184-51D276A7810D}">
      <dgm:prSet/>
      <dgm:spPr/>
      <dgm:t>
        <a:bodyPr/>
        <a:lstStyle/>
        <a:p>
          <a:endParaRPr lang="en-US"/>
        </a:p>
      </dgm:t>
    </dgm:pt>
    <dgm:pt modelId="{D4396AFB-FC39-4CCF-8921-4C4D6433F36B}" type="pres">
      <dgm:prSet presAssocID="{D5AB834A-C15E-44AC-AF87-603BE255A4F8}" presName="linear" presStyleCnt="0">
        <dgm:presLayoutVars>
          <dgm:animLvl val="lvl"/>
          <dgm:resizeHandles val="exact"/>
        </dgm:presLayoutVars>
      </dgm:prSet>
      <dgm:spPr/>
    </dgm:pt>
    <dgm:pt modelId="{E9CEEE29-DA67-4551-8682-89C622CA2CB8}" type="pres">
      <dgm:prSet presAssocID="{7246A7F0-3359-446D-8848-D60DE08D11E9}" presName="parentText" presStyleLbl="node1" presStyleIdx="0" presStyleCnt="2">
        <dgm:presLayoutVars>
          <dgm:chMax val="0"/>
          <dgm:bulletEnabled val="1"/>
        </dgm:presLayoutVars>
      </dgm:prSet>
      <dgm:spPr/>
    </dgm:pt>
    <dgm:pt modelId="{2045B4AC-E222-4C34-925D-0B45A915048E}" type="pres">
      <dgm:prSet presAssocID="{B8E2126E-1052-4682-B0A8-C9F7E8052BCC}" presName="spacer" presStyleCnt="0"/>
      <dgm:spPr/>
    </dgm:pt>
    <dgm:pt modelId="{2869CD6C-3342-4C63-BADE-FA2810C87C16}" type="pres">
      <dgm:prSet presAssocID="{F4F9C62C-FC02-42D3-A8CC-51419DB70D39}" presName="parentText" presStyleLbl="node1" presStyleIdx="1" presStyleCnt="2">
        <dgm:presLayoutVars>
          <dgm:chMax val="0"/>
          <dgm:bulletEnabled val="1"/>
        </dgm:presLayoutVars>
      </dgm:prSet>
      <dgm:spPr/>
    </dgm:pt>
  </dgm:ptLst>
  <dgm:cxnLst>
    <dgm:cxn modelId="{1053985B-7570-42A1-A1CD-A0F3F1581EBC}" srcId="{D5AB834A-C15E-44AC-AF87-603BE255A4F8}" destId="{7246A7F0-3359-446D-8848-D60DE08D11E9}" srcOrd="0" destOrd="0" parTransId="{EF5E4AEA-6E0B-4FBE-9358-5131EC7EA457}" sibTransId="{B8E2126E-1052-4682-B0A8-C9F7E8052BCC}"/>
    <dgm:cxn modelId="{5EFD425F-4067-4033-89CB-6BE6CCE35BAC}" type="presOf" srcId="{D5AB834A-C15E-44AC-AF87-603BE255A4F8}" destId="{D4396AFB-FC39-4CCF-8921-4C4D6433F36B}" srcOrd="0" destOrd="0" presId="urn:microsoft.com/office/officeart/2005/8/layout/vList2"/>
    <dgm:cxn modelId="{82D4765A-6538-4039-B184-51D276A7810D}" srcId="{D5AB834A-C15E-44AC-AF87-603BE255A4F8}" destId="{F4F9C62C-FC02-42D3-A8CC-51419DB70D39}" srcOrd="1" destOrd="0" parTransId="{8F17838C-C827-41C6-B798-90B7F9719818}" sibTransId="{13220648-A857-4DF2-8774-E14B04F9051E}"/>
    <dgm:cxn modelId="{D603F08C-6A14-4BFA-ADAC-50AA45AC9294}" type="presOf" srcId="{7246A7F0-3359-446D-8848-D60DE08D11E9}" destId="{E9CEEE29-DA67-4551-8682-89C622CA2CB8}" srcOrd="0" destOrd="0" presId="urn:microsoft.com/office/officeart/2005/8/layout/vList2"/>
    <dgm:cxn modelId="{176A90F5-5398-4C97-9A34-2DACF72721F8}" type="presOf" srcId="{F4F9C62C-FC02-42D3-A8CC-51419DB70D39}" destId="{2869CD6C-3342-4C63-BADE-FA2810C87C16}" srcOrd="0" destOrd="0" presId="urn:microsoft.com/office/officeart/2005/8/layout/vList2"/>
    <dgm:cxn modelId="{72C8B7BB-7D99-4634-AFDB-63F1073AD14B}" type="presParOf" srcId="{D4396AFB-FC39-4CCF-8921-4C4D6433F36B}" destId="{E9CEEE29-DA67-4551-8682-89C622CA2CB8}" srcOrd="0" destOrd="0" presId="urn:microsoft.com/office/officeart/2005/8/layout/vList2"/>
    <dgm:cxn modelId="{AF794BE9-82A3-450A-A4D2-5F44124152BB}" type="presParOf" srcId="{D4396AFB-FC39-4CCF-8921-4C4D6433F36B}" destId="{2045B4AC-E222-4C34-925D-0B45A915048E}" srcOrd="1" destOrd="0" presId="urn:microsoft.com/office/officeart/2005/8/layout/vList2"/>
    <dgm:cxn modelId="{71B0A189-A9A4-41C5-B62A-5E7F11689144}" type="presParOf" srcId="{D4396AFB-FC39-4CCF-8921-4C4D6433F36B}" destId="{2869CD6C-3342-4C63-BADE-FA2810C87C1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EECB05-C884-4323-A9A6-0A8AEA020C6D}" type="doc">
      <dgm:prSet loTypeId="urn:microsoft.com/office/officeart/2018/2/layout/IconVerticalSolidList" loCatId="icon" qsTypeId="urn:microsoft.com/office/officeart/2005/8/quickstyle/simple1" qsCatId="simple" csTypeId="urn:microsoft.com/office/officeart/2018/5/colors/Iconchunking_neutralicontext_accent3_2" csCatId="accent3" phldr="1"/>
      <dgm:spPr/>
      <dgm:t>
        <a:bodyPr/>
        <a:lstStyle/>
        <a:p>
          <a:endParaRPr lang="en-US"/>
        </a:p>
      </dgm:t>
    </dgm:pt>
    <dgm:pt modelId="{A08AE178-D651-4CA1-94DF-E8E638BD4595}">
      <dgm:prSet/>
      <dgm:spPr/>
      <dgm:t>
        <a:bodyPr/>
        <a:lstStyle/>
        <a:p>
          <a:pPr>
            <a:lnSpc>
              <a:spcPct val="100000"/>
            </a:lnSpc>
          </a:pPr>
          <a:r>
            <a:rPr lang="nb-NO"/>
            <a:t>15. Tổ chức thi giáo viên giỏi tại các trường THCS, THPT theo quy định.</a:t>
          </a:r>
          <a:endParaRPr lang="en-US"/>
        </a:p>
      </dgm:t>
    </dgm:pt>
    <dgm:pt modelId="{8B23A086-41F8-485E-8B85-33BD99A9865A}" type="parTrans" cxnId="{B6615881-C2E1-4398-89F7-DF57578A7F5E}">
      <dgm:prSet/>
      <dgm:spPr/>
      <dgm:t>
        <a:bodyPr/>
        <a:lstStyle/>
        <a:p>
          <a:endParaRPr lang="en-US"/>
        </a:p>
      </dgm:t>
    </dgm:pt>
    <dgm:pt modelId="{8BC715EC-ED56-4BD3-9F68-9B92BA207E2F}" type="sibTrans" cxnId="{B6615881-C2E1-4398-89F7-DF57578A7F5E}">
      <dgm:prSet/>
      <dgm:spPr/>
      <dgm:t>
        <a:bodyPr/>
        <a:lstStyle/>
        <a:p>
          <a:pPr>
            <a:lnSpc>
              <a:spcPct val="100000"/>
            </a:lnSpc>
          </a:pPr>
          <a:endParaRPr lang="en-US"/>
        </a:p>
      </dgm:t>
    </dgm:pt>
    <dgm:pt modelId="{99810659-F87F-4BA8-BE00-097A35FAC278}">
      <dgm:prSet/>
      <dgm:spPr/>
      <dgm:t>
        <a:bodyPr/>
        <a:lstStyle/>
        <a:p>
          <a:pPr>
            <a:lnSpc>
              <a:spcPct val="100000"/>
            </a:lnSpc>
          </a:pPr>
          <a:r>
            <a:rPr lang="nb-NO"/>
            <a:t>16. Xây dựng ngân hàng câu hỏi trắc nghiệm môn Địa lí lớp 10, 11 và 12.</a:t>
          </a:r>
          <a:endParaRPr lang="en-US"/>
        </a:p>
      </dgm:t>
    </dgm:pt>
    <dgm:pt modelId="{62D65962-8790-47F2-A1F6-0A839C48843D}" type="parTrans" cxnId="{38A8E9CC-3AAE-4E74-8164-6F65B9D6E319}">
      <dgm:prSet/>
      <dgm:spPr/>
      <dgm:t>
        <a:bodyPr/>
        <a:lstStyle/>
        <a:p>
          <a:endParaRPr lang="en-US"/>
        </a:p>
      </dgm:t>
    </dgm:pt>
    <dgm:pt modelId="{9B9FB318-4C91-4C7C-8C4C-77CAB2492468}" type="sibTrans" cxnId="{38A8E9CC-3AAE-4E74-8164-6F65B9D6E319}">
      <dgm:prSet/>
      <dgm:spPr/>
      <dgm:t>
        <a:bodyPr/>
        <a:lstStyle/>
        <a:p>
          <a:pPr>
            <a:lnSpc>
              <a:spcPct val="100000"/>
            </a:lnSpc>
          </a:pPr>
          <a:endParaRPr lang="en-US"/>
        </a:p>
      </dgm:t>
    </dgm:pt>
    <dgm:pt modelId="{F6CFA0CF-52AC-4629-A1DE-DEC0F1DF359E}">
      <dgm:prSet/>
      <dgm:spPr/>
      <dgm:t>
        <a:bodyPr/>
        <a:lstStyle/>
        <a:p>
          <a:pPr>
            <a:lnSpc>
              <a:spcPct val="100000"/>
            </a:lnSpc>
          </a:pPr>
          <a:r>
            <a:rPr lang="nb-NO"/>
            <a:t>17. Tổ chức tốt hoạt động dạy và học môn Địa lí lớp 12 đảm bảo yêu cầu kì thi THPT Quốc gia năm học 2018 – 2019.</a:t>
          </a:r>
          <a:endParaRPr lang="en-US"/>
        </a:p>
      </dgm:t>
    </dgm:pt>
    <dgm:pt modelId="{0A549E31-C8A0-42F0-964C-304F794B0EFF}" type="parTrans" cxnId="{B338502B-F3A3-46C3-8855-98D437CFC197}">
      <dgm:prSet/>
      <dgm:spPr/>
      <dgm:t>
        <a:bodyPr/>
        <a:lstStyle/>
        <a:p>
          <a:endParaRPr lang="en-US"/>
        </a:p>
      </dgm:t>
    </dgm:pt>
    <dgm:pt modelId="{7CD60A88-ADD1-440A-9D8F-117CB4D6E7D3}" type="sibTrans" cxnId="{B338502B-F3A3-46C3-8855-98D437CFC197}">
      <dgm:prSet/>
      <dgm:spPr/>
      <dgm:t>
        <a:bodyPr/>
        <a:lstStyle/>
        <a:p>
          <a:endParaRPr lang="en-US"/>
        </a:p>
      </dgm:t>
    </dgm:pt>
    <dgm:pt modelId="{2B557735-453F-46AF-9AF5-1E06B36821F2}" type="pres">
      <dgm:prSet presAssocID="{63EECB05-C884-4323-A9A6-0A8AEA020C6D}" presName="root" presStyleCnt="0">
        <dgm:presLayoutVars>
          <dgm:dir/>
          <dgm:resizeHandles val="exact"/>
        </dgm:presLayoutVars>
      </dgm:prSet>
      <dgm:spPr/>
    </dgm:pt>
    <dgm:pt modelId="{DA9F1D0E-460A-4F36-A2A2-894A57CF82D3}" type="pres">
      <dgm:prSet presAssocID="{A08AE178-D651-4CA1-94DF-E8E638BD4595}" presName="compNode" presStyleCnt="0"/>
      <dgm:spPr/>
    </dgm:pt>
    <dgm:pt modelId="{E8B8C4B1-68F8-436E-91B6-42285E17B503}" type="pres">
      <dgm:prSet presAssocID="{A08AE178-D651-4CA1-94DF-E8E638BD4595}" presName="bgRect" presStyleLbl="bgShp" presStyleIdx="0" presStyleCnt="3"/>
      <dgm:spPr/>
    </dgm:pt>
    <dgm:pt modelId="{EF4C46B4-F10C-4B4F-A4A2-8A4F24F660FA}" type="pres">
      <dgm:prSet presAssocID="{A08AE178-D651-4CA1-94DF-E8E638BD459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44C8588B-E9A3-44C2-9AC7-63E7E9780CF4}" type="pres">
      <dgm:prSet presAssocID="{A08AE178-D651-4CA1-94DF-E8E638BD4595}" presName="spaceRect" presStyleCnt="0"/>
      <dgm:spPr/>
    </dgm:pt>
    <dgm:pt modelId="{81C2AA15-E178-4AFA-8542-4BA67D0F1C8D}" type="pres">
      <dgm:prSet presAssocID="{A08AE178-D651-4CA1-94DF-E8E638BD4595}" presName="parTx" presStyleLbl="revTx" presStyleIdx="0" presStyleCnt="3">
        <dgm:presLayoutVars>
          <dgm:chMax val="0"/>
          <dgm:chPref val="0"/>
        </dgm:presLayoutVars>
      </dgm:prSet>
      <dgm:spPr/>
    </dgm:pt>
    <dgm:pt modelId="{6DBD9532-D2D8-4A63-B555-770A63EB3415}" type="pres">
      <dgm:prSet presAssocID="{8BC715EC-ED56-4BD3-9F68-9B92BA207E2F}" presName="sibTrans" presStyleCnt="0"/>
      <dgm:spPr/>
    </dgm:pt>
    <dgm:pt modelId="{3A56F445-7F8F-4821-A12A-54C90D8BDDDF}" type="pres">
      <dgm:prSet presAssocID="{99810659-F87F-4BA8-BE00-097A35FAC278}" presName="compNode" presStyleCnt="0"/>
      <dgm:spPr/>
    </dgm:pt>
    <dgm:pt modelId="{87DE07B2-DBD7-40C0-9CD2-01615243DE91}" type="pres">
      <dgm:prSet presAssocID="{99810659-F87F-4BA8-BE00-097A35FAC278}" presName="bgRect" presStyleLbl="bgShp" presStyleIdx="1" presStyleCnt="3"/>
      <dgm:spPr/>
    </dgm:pt>
    <dgm:pt modelId="{93E51706-0E5A-4E89-B057-14964D69E462}" type="pres">
      <dgm:prSet presAssocID="{99810659-F87F-4BA8-BE00-097A35FAC27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indmill"/>
        </a:ext>
      </dgm:extLst>
    </dgm:pt>
    <dgm:pt modelId="{E21AB8C0-96D1-439C-9A0D-F1CDA1A12B30}" type="pres">
      <dgm:prSet presAssocID="{99810659-F87F-4BA8-BE00-097A35FAC278}" presName="spaceRect" presStyleCnt="0"/>
      <dgm:spPr/>
    </dgm:pt>
    <dgm:pt modelId="{83C9664B-F6F4-4CEA-958A-A5688DA86693}" type="pres">
      <dgm:prSet presAssocID="{99810659-F87F-4BA8-BE00-097A35FAC278}" presName="parTx" presStyleLbl="revTx" presStyleIdx="1" presStyleCnt="3">
        <dgm:presLayoutVars>
          <dgm:chMax val="0"/>
          <dgm:chPref val="0"/>
        </dgm:presLayoutVars>
      </dgm:prSet>
      <dgm:spPr/>
    </dgm:pt>
    <dgm:pt modelId="{72E132F1-96CC-42D1-A8DD-6E008DDAA68D}" type="pres">
      <dgm:prSet presAssocID="{9B9FB318-4C91-4C7C-8C4C-77CAB2492468}" presName="sibTrans" presStyleCnt="0"/>
      <dgm:spPr/>
    </dgm:pt>
    <dgm:pt modelId="{D9D49A30-1314-4621-8895-4B3E842EB412}" type="pres">
      <dgm:prSet presAssocID="{F6CFA0CF-52AC-4629-A1DE-DEC0F1DF359E}" presName="compNode" presStyleCnt="0"/>
      <dgm:spPr/>
    </dgm:pt>
    <dgm:pt modelId="{5B6EF75E-CCAC-455F-B6F3-3BF07EB2EE5B}" type="pres">
      <dgm:prSet presAssocID="{F6CFA0CF-52AC-4629-A1DE-DEC0F1DF359E}" presName="bgRect" presStyleLbl="bgShp" presStyleIdx="2" presStyleCnt="3"/>
      <dgm:spPr/>
    </dgm:pt>
    <dgm:pt modelId="{27DD1F04-CFB4-4F23-B13B-4FB9633E6F13}" type="pres">
      <dgm:prSet presAssocID="{F6CFA0CF-52AC-4629-A1DE-DEC0F1DF359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eprechaun Hat"/>
        </a:ext>
      </dgm:extLst>
    </dgm:pt>
    <dgm:pt modelId="{597D60DF-2ABC-4440-8F88-D50FFC964DEE}" type="pres">
      <dgm:prSet presAssocID="{F6CFA0CF-52AC-4629-A1DE-DEC0F1DF359E}" presName="spaceRect" presStyleCnt="0"/>
      <dgm:spPr/>
    </dgm:pt>
    <dgm:pt modelId="{330A8D42-7676-4867-A261-5D9D4215476E}" type="pres">
      <dgm:prSet presAssocID="{F6CFA0CF-52AC-4629-A1DE-DEC0F1DF359E}" presName="parTx" presStyleLbl="revTx" presStyleIdx="2" presStyleCnt="3">
        <dgm:presLayoutVars>
          <dgm:chMax val="0"/>
          <dgm:chPref val="0"/>
        </dgm:presLayoutVars>
      </dgm:prSet>
      <dgm:spPr/>
    </dgm:pt>
  </dgm:ptLst>
  <dgm:cxnLst>
    <dgm:cxn modelId="{E3FC4102-7078-434A-99D4-6D5A090A511E}" type="presOf" srcId="{A08AE178-D651-4CA1-94DF-E8E638BD4595}" destId="{81C2AA15-E178-4AFA-8542-4BA67D0F1C8D}" srcOrd="0" destOrd="0" presId="urn:microsoft.com/office/officeart/2018/2/layout/IconVerticalSolidList"/>
    <dgm:cxn modelId="{B338502B-F3A3-46C3-8855-98D437CFC197}" srcId="{63EECB05-C884-4323-A9A6-0A8AEA020C6D}" destId="{F6CFA0CF-52AC-4629-A1DE-DEC0F1DF359E}" srcOrd="2" destOrd="0" parTransId="{0A549E31-C8A0-42F0-964C-304F794B0EFF}" sibTransId="{7CD60A88-ADD1-440A-9D8F-117CB4D6E7D3}"/>
    <dgm:cxn modelId="{B6615881-C2E1-4398-89F7-DF57578A7F5E}" srcId="{63EECB05-C884-4323-A9A6-0A8AEA020C6D}" destId="{A08AE178-D651-4CA1-94DF-E8E638BD4595}" srcOrd="0" destOrd="0" parTransId="{8B23A086-41F8-485E-8B85-33BD99A9865A}" sibTransId="{8BC715EC-ED56-4BD3-9F68-9B92BA207E2F}"/>
    <dgm:cxn modelId="{69FDBAAD-5FF9-4916-9688-487A4FA9BFEE}" type="presOf" srcId="{99810659-F87F-4BA8-BE00-097A35FAC278}" destId="{83C9664B-F6F4-4CEA-958A-A5688DA86693}" srcOrd="0" destOrd="0" presId="urn:microsoft.com/office/officeart/2018/2/layout/IconVerticalSolidList"/>
    <dgm:cxn modelId="{D791FCAD-558D-49B8-B08A-9C26F6799D59}" type="presOf" srcId="{F6CFA0CF-52AC-4629-A1DE-DEC0F1DF359E}" destId="{330A8D42-7676-4867-A261-5D9D4215476E}" srcOrd="0" destOrd="0" presId="urn:microsoft.com/office/officeart/2018/2/layout/IconVerticalSolidList"/>
    <dgm:cxn modelId="{38A8E9CC-3AAE-4E74-8164-6F65B9D6E319}" srcId="{63EECB05-C884-4323-A9A6-0A8AEA020C6D}" destId="{99810659-F87F-4BA8-BE00-097A35FAC278}" srcOrd="1" destOrd="0" parTransId="{62D65962-8790-47F2-A1F6-0A839C48843D}" sibTransId="{9B9FB318-4C91-4C7C-8C4C-77CAB2492468}"/>
    <dgm:cxn modelId="{FF732EF9-A084-4150-89BD-F413918DCE5F}" type="presOf" srcId="{63EECB05-C884-4323-A9A6-0A8AEA020C6D}" destId="{2B557735-453F-46AF-9AF5-1E06B36821F2}" srcOrd="0" destOrd="0" presId="urn:microsoft.com/office/officeart/2018/2/layout/IconVerticalSolidList"/>
    <dgm:cxn modelId="{8E51BBFB-C10F-4A4B-9236-91A2DDFBB44D}" type="presParOf" srcId="{2B557735-453F-46AF-9AF5-1E06B36821F2}" destId="{DA9F1D0E-460A-4F36-A2A2-894A57CF82D3}" srcOrd="0" destOrd="0" presId="urn:microsoft.com/office/officeart/2018/2/layout/IconVerticalSolidList"/>
    <dgm:cxn modelId="{F5F11362-EF6D-4658-A6D4-1EB87F511E7A}" type="presParOf" srcId="{DA9F1D0E-460A-4F36-A2A2-894A57CF82D3}" destId="{E8B8C4B1-68F8-436E-91B6-42285E17B503}" srcOrd="0" destOrd="0" presId="urn:microsoft.com/office/officeart/2018/2/layout/IconVerticalSolidList"/>
    <dgm:cxn modelId="{18026028-0597-40F9-A426-CA5FF6B5F905}" type="presParOf" srcId="{DA9F1D0E-460A-4F36-A2A2-894A57CF82D3}" destId="{EF4C46B4-F10C-4B4F-A4A2-8A4F24F660FA}" srcOrd="1" destOrd="0" presId="urn:microsoft.com/office/officeart/2018/2/layout/IconVerticalSolidList"/>
    <dgm:cxn modelId="{212F475F-317F-4327-9C82-0A8AC2DC81FD}" type="presParOf" srcId="{DA9F1D0E-460A-4F36-A2A2-894A57CF82D3}" destId="{44C8588B-E9A3-44C2-9AC7-63E7E9780CF4}" srcOrd="2" destOrd="0" presId="urn:microsoft.com/office/officeart/2018/2/layout/IconVerticalSolidList"/>
    <dgm:cxn modelId="{0798E4A5-4294-455A-8BFC-EF4C23ACDC69}" type="presParOf" srcId="{DA9F1D0E-460A-4F36-A2A2-894A57CF82D3}" destId="{81C2AA15-E178-4AFA-8542-4BA67D0F1C8D}" srcOrd="3" destOrd="0" presId="urn:microsoft.com/office/officeart/2018/2/layout/IconVerticalSolidList"/>
    <dgm:cxn modelId="{A88F8D87-EE38-4A45-A40A-CDC2A6483051}" type="presParOf" srcId="{2B557735-453F-46AF-9AF5-1E06B36821F2}" destId="{6DBD9532-D2D8-4A63-B555-770A63EB3415}" srcOrd="1" destOrd="0" presId="urn:microsoft.com/office/officeart/2018/2/layout/IconVerticalSolidList"/>
    <dgm:cxn modelId="{6FA4D21E-1759-44A1-BE6D-9E1FE11421B8}" type="presParOf" srcId="{2B557735-453F-46AF-9AF5-1E06B36821F2}" destId="{3A56F445-7F8F-4821-A12A-54C90D8BDDDF}" srcOrd="2" destOrd="0" presId="urn:microsoft.com/office/officeart/2018/2/layout/IconVerticalSolidList"/>
    <dgm:cxn modelId="{6240C91B-C92F-4879-8EB6-4D3EAC5D015D}" type="presParOf" srcId="{3A56F445-7F8F-4821-A12A-54C90D8BDDDF}" destId="{87DE07B2-DBD7-40C0-9CD2-01615243DE91}" srcOrd="0" destOrd="0" presId="urn:microsoft.com/office/officeart/2018/2/layout/IconVerticalSolidList"/>
    <dgm:cxn modelId="{07FC7180-8C5E-492F-9542-1E7AE8C044ED}" type="presParOf" srcId="{3A56F445-7F8F-4821-A12A-54C90D8BDDDF}" destId="{93E51706-0E5A-4E89-B057-14964D69E462}" srcOrd="1" destOrd="0" presId="urn:microsoft.com/office/officeart/2018/2/layout/IconVerticalSolidList"/>
    <dgm:cxn modelId="{A18C8853-4054-4181-B97F-B0E54F644829}" type="presParOf" srcId="{3A56F445-7F8F-4821-A12A-54C90D8BDDDF}" destId="{E21AB8C0-96D1-439C-9A0D-F1CDA1A12B30}" srcOrd="2" destOrd="0" presId="urn:microsoft.com/office/officeart/2018/2/layout/IconVerticalSolidList"/>
    <dgm:cxn modelId="{407B8494-F6B0-4673-8D09-4D1F72165D7B}" type="presParOf" srcId="{3A56F445-7F8F-4821-A12A-54C90D8BDDDF}" destId="{83C9664B-F6F4-4CEA-958A-A5688DA86693}" srcOrd="3" destOrd="0" presId="urn:microsoft.com/office/officeart/2018/2/layout/IconVerticalSolidList"/>
    <dgm:cxn modelId="{FC6426A6-F41B-4A68-B838-FCD7F6882899}" type="presParOf" srcId="{2B557735-453F-46AF-9AF5-1E06B36821F2}" destId="{72E132F1-96CC-42D1-A8DD-6E008DDAA68D}" srcOrd="3" destOrd="0" presId="urn:microsoft.com/office/officeart/2018/2/layout/IconVerticalSolidList"/>
    <dgm:cxn modelId="{85410CC5-0E94-4E98-BA37-6103F9416E86}" type="presParOf" srcId="{2B557735-453F-46AF-9AF5-1E06B36821F2}" destId="{D9D49A30-1314-4621-8895-4B3E842EB412}" srcOrd="4" destOrd="0" presId="urn:microsoft.com/office/officeart/2018/2/layout/IconVerticalSolidList"/>
    <dgm:cxn modelId="{6F24C292-BAE1-42D8-A5DF-9548C5A83C6B}" type="presParOf" srcId="{D9D49A30-1314-4621-8895-4B3E842EB412}" destId="{5B6EF75E-CCAC-455F-B6F3-3BF07EB2EE5B}" srcOrd="0" destOrd="0" presId="urn:microsoft.com/office/officeart/2018/2/layout/IconVerticalSolidList"/>
    <dgm:cxn modelId="{1A1046D6-FCB8-4FB0-A6BB-2C009C920F10}" type="presParOf" srcId="{D9D49A30-1314-4621-8895-4B3E842EB412}" destId="{27DD1F04-CFB4-4F23-B13B-4FB9633E6F13}" srcOrd="1" destOrd="0" presId="urn:microsoft.com/office/officeart/2018/2/layout/IconVerticalSolidList"/>
    <dgm:cxn modelId="{925261BA-840E-44D9-BF62-13692A7CDBFA}" type="presParOf" srcId="{D9D49A30-1314-4621-8895-4B3E842EB412}" destId="{597D60DF-2ABC-4440-8F88-D50FFC964DEE}" srcOrd="2" destOrd="0" presId="urn:microsoft.com/office/officeart/2018/2/layout/IconVerticalSolidList"/>
    <dgm:cxn modelId="{20C7DE70-ECAD-4679-BB97-DD19FD38FEA8}" type="presParOf" srcId="{D9D49A30-1314-4621-8895-4B3E842EB412}" destId="{330A8D42-7676-4867-A261-5D9D4215476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281E41-CC21-45B1-B332-6E75ED4421E4}"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2FB7CE53-A7CA-41AD-9920-C9CB49245024}">
      <dgm:prSet/>
      <dgm:spPr/>
      <dgm:t>
        <a:bodyPr/>
        <a:lstStyle/>
        <a:p>
          <a:r>
            <a:rPr lang="nb-NO" b="1"/>
            <a:t>1. Tập huấn, bồi dưỡng - Chỉ đạo chuyên môn.</a:t>
          </a:r>
          <a:endParaRPr lang="en-US"/>
        </a:p>
      </dgm:t>
    </dgm:pt>
    <dgm:pt modelId="{4C1CEE75-C03A-4F01-85BE-983E1E7B219B}" type="parTrans" cxnId="{45887C6D-B23C-407F-BB59-0C6F4C40FDF7}">
      <dgm:prSet/>
      <dgm:spPr/>
      <dgm:t>
        <a:bodyPr/>
        <a:lstStyle/>
        <a:p>
          <a:endParaRPr lang="en-US"/>
        </a:p>
      </dgm:t>
    </dgm:pt>
    <dgm:pt modelId="{9DE6FF4C-3CDA-4A74-AD80-AE3D9F89AE89}" type="sibTrans" cxnId="{45887C6D-B23C-407F-BB59-0C6F4C40FDF7}">
      <dgm:prSet/>
      <dgm:spPr/>
      <dgm:t>
        <a:bodyPr/>
        <a:lstStyle/>
        <a:p>
          <a:endParaRPr lang="en-US"/>
        </a:p>
      </dgm:t>
    </dgm:pt>
    <dgm:pt modelId="{CEE0BD3B-A4B2-49F5-9AAB-E7F4F0F04250}">
      <dgm:prSet/>
      <dgm:spPr/>
      <dgm:t>
        <a:bodyPr/>
        <a:lstStyle/>
        <a:p>
          <a:r>
            <a:rPr lang="nb-NO"/>
            <a:t>- Tổ trưởng chuyên môn các trường THCS, THPT dự Hội nghị chuyên môn đầu năm học triển khai nhiệm vụ năm học, đều triển khai lại nội dung nhiệm vụ năm học, đặc biệt chú trọng hướng dẫn thực hiện giảm tải chương trình Địa lí THCS, THPT.</a:t>
          </a:r>
          <a:endParaRPr lang="en-US"/>
        </a:p>
      </dgm:t>
    </dgm:pt>
    <dgm:pt modelId="{5C697178-C530-49EA-AE32-E482A58377D9}" type="parTrans" cxnId="{780152B3-303C-47DF-86F7-10D1A95EF5F6}">
      <dgm:prSet/>
      <dgm:spPr/>
      <dgm:t>
        <a:bodyPr/>
        <a:lstStyle/>
        <a:p>
          <a:endParaRPr lang="en-US"/>
        </a:p>
      </dgm:t>
    </dgm:pt>
    <dgm:pt modelId="{AF70EABB-4F29-40D6-94DC-A868B86511F8}" type="sibTrans" cxnId="{780152B3-303C-47DF-86F7-10D1A95EF5F6}">
      <dgm:prSet/>
      <dgm:spPr/>
      <dgm:t>
        <a:bodyPr/>
        <a:lstStyle/>
        <a:p>
          <a:endParaRPr lang="en-US"/>
        </a:p>
      </dgm:t>
    </dgm:pt>
    <dgm:pt modelId="{9410507A-A706-4705-84A9-A06E56008BBC}" type="pres">
      <dgm:prSet presAssocID="{16281E41-CC21-45B1-B332-6E75ED4421E4}" presName="vert0" presStyleCnt="0">
        <dgm:presLayoutVars>
          <dgm:dir/>
          <dgm:animOne val="branch"/>
          <dgm:animLvl val="lvl"/>
        </dgm:presLayoutVars>
      </dgm:prSet>
      <dgm:spPr/>
    </dgm:pt>
    <dgm:pt modelId="{E0B2EEEE-833B-4F06-B7E8-F4F45D17EA9E}" type="pres">
      <dgm:prSet presAssocID="{2FB7CE53-A7CA-41AD-9920-C9CB49245024}" presName="thickLine" presStyleLbl="alignNode1" presStyleIdx="0" presStyleCnt="2"/>
      <dgm:spPr/>
    </dgm:pt>
    <dgm:pt modelId="{6CE592ED-AF08-4500-B622-21BF36D006FF}" type="pres">
      <dgm:prSet presAssocID="{2FB7CE53-A7CA-41AD-9920-C9CB49245024}" presName="horz1" presStyleCnt="0"/>
      <dgm:spPr/>
    </dgm:pt>
    <dgm:pt modelId="{B4BFDC73-FEDD-4A67-BA8E-B7DEFFBFAFDD}" type="pres">
      <dgm:prSet presAssocID="{2FB7CE53-A7CA-41AD-9920-C9CB49245024}" presName="tx1" presStyleLbl="revTx" presStyleIdx="0" presStyleCnt="2"/>
      <dgm:spPr/>
    </dgm:pt>
    <dgm:pt modelId="{BEBFD06A-E1D8-45D1-B1F9-77967D54127E}" type="pres">
      <dgm:prSet presAssocID="{2FB7CE53-A7CA-41AD-9920-C9CB49245024}" presName="vert1" presStyleCnt="0"/>
      <dgm:spPr/>
    </dgm:pt>
    <dgm:pt modelId="{A6E0E28D-440F-483A-A182-22246EDFFA07}" type="pres">
      <dgm:prSet presAssocID="{CEE0BD3B-A4B2-49F5-9AAB-E7F4F0F04250}" presName="thickLine" presStyleLbl="alignNode1" presStyleIdx="1" presStyleCnt="2"/>
      <dgm:spPr/>
    </dgm:pt>
    <dgm:pt modelId="{84154027-0748-4BFE-9B13-4E78677991EE}" type="pres">
      <dgm:prSet presAssocID="{CEE0BD3B-A4B2-49F5-9AAB-E7F4F0F04250}" presName="horz1" presStyleCnt="0"/>
      <dgm:spPr/>
    </dgm:pt>
    <dgm:pt modelId="{93777132-67F0-482B-8F41-B97985B3D5B9}" type="pres">
      <dgm:prSet presAssocID="{CEE0BD3B-A4B2-49F5-9AAB-E7F4F0F04250}" presName="tx1" presStyleLbl="revTx" presStyleIdx="1" presStyleCnt="2"/>
      <dgm:spPr/>
    </dgm:pt>
    <dgm:pt modelId="{6AF518E8-0341-4860-94D1-4D2AEA0FE14C}" type="pres">
      <dgm:prSet presAssocID="{CEE0BD3B-A4B2-49F5-9AAB-E7F4F0F04250}" presName="vert1" presStyleCnt="0"/>
      <dgm:spPr/>
    </dgm:pt>
  </dgm:ptLst>
  <dgm:cxnLst>
    <dgm:cxn modelId="{9B40ED5B-DB44-4B2D-8A9A-DDD43C2933D5}" type="presOf" srcId="{2FB7CE53-A7CA-41AD-9920-C9CB49245024}" destId="{B4BFDC73-FEDD-4A67-BA8E-B7DEFFBFAFDD}" srcOrd="0" destOrd="0" presId="urn:microsoft.com/office/officeart/2008/layout/LinedList"/>
    <dgm:cxn modelId="{45887C6D-B23C-407F-BB59-0C6F4C40FDF7}" srcId="{16281E41-CC21-45B1-B332-6E75ED4421E4}" destId="{2FB7CE53-A7CA-41AD-9920-C9CB49245024}" srcOrd="0" destOrd="0" parTransId="{4C1CEE75-C03A-4F01-85BE-983E1E7B219B}" sibTransId="{9DE6FF4C-3CDA-4A74-AD80-AE3D9F89AE89}"/>
    <dgm:cxn modelId="{51D2AE76-7E9A-4AE0-99DC-24D8EEE2B52E}" type="presOf" srcId="{16281E41-CC21-45B1-B332-6E75ED4421E4}" destId="{9410507A-A706-4705-84A9-A06E56008BBC}" srcOrd="0" destOrd="0" presId="urn:microsoft.com/office/officeart/2008/layout/LinedList"/>
    <dgm:cxn modelId="{780152B3-303C-47DF-86F7-10D1A95EF5F6}" srcId="{16281E41-CC21-45B1-B332-6E75ED4421E4}" destId="{CEE0BD3B-A4B2-49F5-9AAB-E7F4F0F04250}" srcOrd="1" destOrd="0" parTransId="{5C697178-C530-49EA-AE32-E482A58377D9}" sibTransId="{AF70EABB-4F29-40D6-94DC-A868B86511F8}"/>
    <dgm:cxn modelId="{E98562C3-D76A-422A-AC30-DFFEB16A0A39}" type="presOf" srcId="{CEE0BD3B-A4B2-49F5-9AAB-E7F4F0F04250}" destId="{93777132-67F0-482B-8F41-B97985B3D5B9}" srcOrd="0" destOrd="0" presId="urn:microsoft.com/office/officeart/2008/layout/LinedList"/>
    <dgm:cxn modelId="{2151E720-1532-4C40-9DEA-32F9DDDD91CF}" type="presParOf" srcId="{9410507A-A706-4705-84A9-A06E56008BBC}" destId="{E0B2EEEE-833B-4F06-B7E8-F4F45D17EA9E}" srcOrd="0" destOrd="0" presId="urn:microsoft.com/office/officeart/2008/layout/LinedList"/>
    <dgm:cxn modelId="{D476EF29-5F78-45F0-B6FC-777B6834E98D}" type="presParOf" srcId="{9410507A-A706-4705-84A9-A06E56008BBC}" destId="{6CE592ED-AF08-4500-B622-21BF36D006FF}" srcOrd="1" destOrd="0" presId="urn:microsoft.com/office/officeart/2008/layout/LinedList"/>
    <dgm:cxn modelId="{6B7A16BA-634B-4DBB-B962-7BE3168B215E}" type="presParOf" srcId="{6CE592ED-AF08-4500-B622-21BF36D006FF}" destId="{B4BFDC73-FEDD-4A67-BA8E-B7DEFFBFAFDD}" srcOrd="0" destOrd="0" presId="urn:microsoft.com/office/officeart/2008/layout/LinedList"/>
    <dgm:cxn modelId="{268BBB95-8C88-4061-8F93-A7A8B877625A}" type="presParOf" srcId="{6CE592ED-AF08-4500-B622-21BF36D006FF}" destId="{BEBFD06A-E1D8-45D1-B1F9-77967D54127E}" srcOrd="1" destOrd="0" presId="urn:microsoft.com/office/officeart/2008/layout/LinedList"/>
    <dgm:cxn modelId="{C6673622-AD05-4320-BE17-49C5DFE07547}" type="presParOf" srcId="{9410507A-A706-4705-84A9-A06E56008BBC}" destId="{A6E0E28D-440F-483A-A182-22246EDFFA07}" srcOrd="2" destOrd="0" presId="urn:microsoft.com/office/officeart/2008/layout/LinedList"/>
    <dgm:cxn modelId="{D224EB86-6F64-4F7E-8721-FD2E5267CF5D}" type="presParOf" srcId="{9410507A-A706-4705-84A9-A06E56008BBC}" destId="{84154027-0748-4BFE-9B13-4E78677991EE}" srcOrd="3" destOrd="0" presId="urn:microsoft.com/office/officeart/2008/layout/LinedList"/>
    <dgm:cxn modelId="{1BF10CCA-8F11-4CCD-8199-2CA927D5539C}" type="presParOf" srcId="{84154027-0748-4BFE-9B13-4E78677991EE}" destId="{93777132-67F0-482B-8F41-B97985B3D5B9}" srcOrd="0" destOrd="0" presId="urn:microsoft.com/office/officeart/2008/layout/LinedList"/>
    <dgm:cxn modelId="{B66FACB6-D5CD-45CC-BC5E-8C1790B96B27}" type="presParOf" srcId="{84154027-0748-4BFE-9B13-4E78677991EE}" destId="{6AF518E8-0341-4860-94D1-4D2AEA0FE14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3204902-91E1-48F4-96C3-AE42190BAE77}"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B799FA14-9A90-4FF5-AD3B-54EF75740AB4}">
      <dgm:prSet/>
      <dgm:spPr/>
      <dgm:t>
        <a:bodyPr/>
        <a:lstStyle/>
        <a:p>
          <a:r>
            <a:rPr lang="en-US"/>
            <a:t>1. Phát triển giáo dục STEM trong dạy và học môn Địa lí qua việc xây dựng các chủ đề dạy học môn Địa lí STEM</a:t>
          </a:r>
        </a:p>
      </dgm:t>
    </dgm:pt>
    <dgm:pt modelId="{A1144502-76DB-49C5-B9C5-A4DDB108D3CF}" type="parTrans" cxnId="{8797A3F1-39BB-4AFF-B9E0-454FA05857AC}">
      <dgm:prSet/>
      <dgm:spPr/>
      <dgm:t>
        <a:bodyPr/>
        <a:lstStyle/>
        <a:p>
          <a:endParaRPr lang="en-US"/>
        </a:p>
      </dgm:t>
    </dgm:pt>
    <dgm:pt modelId="{80410F73-FDF3-45EC-85E7-62AFF20DD2F2}" type="sibTrans" cxnId="{8797A3F1-39BB-4AFF-B9E0-454FA05857AC}">
      <dgm:prSet/>
      <dgm:spPr/>
      <dgm:t>
        <a:bodyPr/>
        <a:lstStyle/>
        <a:p>
          <a:endParaRPr lang="en-US"/>
        </a:p>
      </dgm:t>
    </dgm:pt>
    <dgm:pt modelId="{587838A1-EAB2-4882-BE0D-0FB23F278D7E}">
      <dgm:prSet/>
      <dgm:spPr/>
      <dgm:t>
        <a:bodyPr/>
        <a:lstStyle/>
        <a:p>
          <a:r>
            <a:rPr lang="en-US"/>
            <a:t>2. Thực hiện dạy đạo đức, kỹ năng sống, giữ gìn vệ sinh môi tr</a:t>
          </a:r>
          <a:r>
            <a:rPr lang="vi-VN"/>
            <a:t>ư</a:t>
          </a:r>
          <a:r>
            <a:rPr lang="en-US"/>
            <a:t>ờng trong giờ bộ môn Địa lí</a:t>
          </a:r>
        </a:p>
      </dgm:t>
    </dgm:pt>
    <dgm:pt modelId="{78EBC6D6-041D-4BA3-AF54-0C89A356296F}" type="parTrans" cxnId="{514FEC71-BAAC-4068-85B8-43B7AB2608B4}">
      <dgm:prSet/>
      <dgm:spPr/>
      <dgm:t>
        <a:bodyPr/>
        <a:lstStyle/>
        <a:p>
          <a:endParaRPr lang="en-US"/>
        </a:p>
      </dgm:t>
    </dgm:pt>
    <dgm:pt modelId="{4BE5F0BB-27C0-455C-807D-4CD86D70A81A}" type="sibTrans" cxnId="{514FEC71-BAAC-4068-85B8-43B7AB2608B4}">
      <dgm:prSet/>
      <dgm:spPr/>
      <dgm:t>
        <a:bodyPr/>
        <a:lstStyle/>
        <a:p>
          <a:endParaRPr lang="en-US"/>
        </a:p>
      </dgm:t>
    </dgm:pt>
    <dgm:pt modelId="{BA462C17-9520-4A6F-80BB-C4BE870EC310}" type="pres">
      <dgm:prSet presAssocID="{83204902-91E1-48F4-96C3-AE42190BAE77}" presName="hierChild1" presStyleCnt="0">
        <dgm:presLayoutVars>
          <dgm:chPref val="1"/>
          <dgm:dir/>
          <dgm:animOne val="branch"/>
          <dgm:animLvl val="lvl"/>
          <dgm:resizeHandles/>
        </dgm:presLayoutVars>
      </dgm:prSet>
      <dgm:spPr/>
    </dgm:pt>
    <dgm:pt modelId="{10980AED-1D98-43EB-8CBC-A6477174CB68}" type="pres">
      <dgm:prSet presAssocID="{B799FA14-9A90-4FF5-AD3B-54EF75740AB4}" presName="hierRoot1" presStyleCnt="0"/>
      <dgm:spPr/>
    </dgm:pt>
    <dgm:pt modelId="{36169329-0044-4CDA-A24B-26886C216F5A}" type="pres">
      <dgm:prSet presAssocID="{B799FA14-9A90-4FF5-AD3B-54EF75740AB4}" presName="composite" presStyleCnt="0"/>
      <dgm:spPr/>
    </dgm:pt>
    <dgm:pt modelId="{B8000957-6674-405C-B261-216679D2129B}" type="pres">
      <dgm:prSet presAssocID="{B799FA14-9A90-4FF5-AD3B-54EF75740AB4}" presName="background" presStyleLbl="node0" presStyleIdx="0" presStyleCnt="2"/>
      <dgm:spPr/>
    </dgm:pt>
    <dgm:pt modelId="{394EDB29-C7E4-4BC1-8EFD-F49E439D101A}" type="pres">
      <dgm:prSet presAssocID="{B799FA14-9A90-4FF5-AD3B-54EF75740AB4}" presName="text" presStyleLbl="fgAcc0" presStyleIdx="0" presStyleCnt="2">
        <dgm:presLayoutVars>
          <dgm:chPref val="3"/>
        </dgm:presLayoutVars>
      </dgm:prSet>
      <dgm:spPr/>
    </dgm:pt>
    <dgm:pt modelId="{66471C68-365D-472E-B6D7-EBBBB098F9A5}" type="pres">
      <dgm:prSet presAssocID="{B799FA14-9A90-4FF5-AD3B-54EF75740AB4}" presName="hierChild2" presStyleCnt="0"/>
      <dgm:spPr/>
    </dgm:pt>
    <dgm:pt modelId="{FB44F914-445D-4B59-9E8B-1844621BE802}" type="pres">
      <dgm:prSet presAssocID="{587838A1-EAB2-4882-BE0D-0FB23F278D7E}" presName="hierRoot1" presStyleCnt="0"/>
      <dgm:spPr/>
    </dgm:pt>
    <dgm:pt modelId="{9FA6FBBA-0711-4264-9293-BE539216A415}" type="pres">
      <dgm:prSet presAssocID="{587838A1-EAB2-4882-BE0D-0FB23F278D7E}" presName="composite" presStyleCnt="0"/>
      <dgm:spPr/>
    </dgm:pt>
    <dgm:pt modelId="{B6BFEA25-6C43-4596-AB7C-5C4CEF0C6035}" type="pres">
      <dgm:prSet presAssocID="{587838A1-EAB2-4882-BE0D-0FB23F278D7E}" presName="background" presStyleLbl="node0" presStyleIdx="1" presStyleCnt="2"/>
      <dgm:spPr/>
    </dgm:pt>
    <dgm:pt modelId="{B703E125-5B81-43BB-89A1-AF2726681EDA}" type="pres">
      <dgm:prSet presAssocID="{587838A1-EAB2-4882-BE0D-0FB23F278D7E}" presName="text" presStyleLbl="fgAcc0" presStyleIdx="1" presStyleCnt="2">
        <dgm:presLayoutVars>
          <dgm:chPref val="3"/>
        </dgm:presLayoutVars>
      </dgm:prSet>
      <dgm:spPr/>
    </dgm:pt>
    <dgm:pt modelId="{1115EE3C-E2C5-4E40-93BA-8013BF806E0A}" type="pres">
      <dgm:prSet presAssocID="{587838A1-EAB2-4882-BE0D-0FB23F278D7E}" presName="hierChild2" presStyleCnt="0"/>
      <dgm:spPr/>
    </dgm:pt>
  </dgm:ptLst>
  <dgm:cxnLst>
    <dgm:cxn modelId="{066B4501-593A-4EA1-B16C-A6CD4F594D08}" type="presOf" srcId="{83204902-91E1-48F4-96C3-AE42190BAE77}" destId="{BA462C17-9520-4A6F-80BB-C4BE870EC310}" srcOrd="0" destOrd="0" presId="urn:microsoft.com/office/officeart/2005/8/layout/hierarchy1"/>
    <dgm:cxn modelId="{3E536345-B19C-4A84-BACF-CEF17BAD4A5D}" type="presOf" srcId="{587838A1-EAB2-4882-BE0D-0FB23F278D7E}" destId="{B703E125-5B81-43BB-89A1-AF2726681EDA}" srcOrd="0" destOrd="0" presId="urn:microsoft.com/office/officeart/2005/8/layout/hierarchy1"/>
    <dgm:cxn modelId="{514FEC71-BAAC-4068-85B8-43B7AB2608B4}" srcId="{83204902-91E1-48F4-96C3-AE42190BAE77}" destId="{587838A1-EAB2-4882-BE0D-0FB23F278D7E}" srcOrd="1" destOrd="0" parTransId="{78EBC6D6-041D-4BA3-AF54-0C89A356296F}" sibTransId="{4BE5F0BB-27C0-455C-807D-4CD86D70A81A}"/>
    <dgm:cxn modelId="{002A7A9B-D275-4534-AF1B-158F51E5B4E5}" type="presOf" srcId="{B799FA14-9A90-4FF5-AD3B-54EF75740AB4}" destId="{394EDB29-C7E4-4BC1-8EFD-F49E439D101A}" srcOrd="0" destOrd="0" presId="urn:microsoft.com/office/officeart/2005/8/layout/hierarchy1"/>
    <dgm:cxn modelId="{8797A3F1-39BB-4AFF-B9E0-454FA05857AC}" srcId="{83204902-91E1-48F4-96C3-AE42190BAE77}" destId="{B799FA14-9A90-4FF5-AD3B-54EF75740AB4}" srcOrd="0" destOrd="0" parTransId="{A1144502-76DB-49C5-B9C5-A4DDB108D3CF}" sibTransId="{80410F73-FDF3-45EC-85E7-62AFF20DD2F2}"/>
    <dgm:cxn modelId="{64EF53C2-8329-4E5B-BBEE-75B471713560}" type="presParOf" srcId="{BA462C17-9520-4A6F-80BB-C4BE870EC310}" destId="{10980AED-1D98-43EB-8CBC-A6477174CB68}" srcOrd="0" destOrd="0" presId="urn:microsoft.com/office/officeart/2005/8/layout/hierarchy1"/>
    <dgm:cxn modelId="{35A7FE43-EB21-4949-ADE7-0248276D62A3}" type="presParOf" srcId="{10980AED-1D98-43EB-8CBC-A6477174CB68}" destId="{36169329-0044-4CDA-A24B-26886C216F5A}" srcOrd="0" destOrd="0" presId="urn:microsoft.com/office/officeart/2005/8/layout/hierarchy1"/>
    <dgm:cxn modelId="{2502314A-1C02-46D0-B800-CB3D95F242D7}" type="presParOf" srcId="{36169329-0044-4CDA-A24B-26886C216F5A}" destId="{B8000957-6674-405C-B261-216679D2129B}" srcOrd="0" destOrd="0" presId="urn:microsoft.com/office/officeart/2005/8/layout/hierarchy1"/>
    <dgm:cxn modelId="{EC254E74-91AF-4F8D-BFB3-E4E20159B0BF}" type="presParOf" srcId="{36169329-0044-4CDA-A24B-26886C216F5A}" destId="{394EDB29-C7E4-4BC1-8EFD-F49E439D101A}" srcOrd="1" destOrd="0" presId="urn:microsoft.com/office/officeart/2005/8/layout/hierarchy1"/>
    <dgm:cxn modelId="{0B3814CA-4B2C-453E-AE25-7E6926C83A28}" type="presParOf" srcId="{10980AED-1D98-43EB-8CBC-A6477174CB68}" destId="{66471C68-365D-472E-B6D7-EBBBB098F9A5}" srcOrd="1" destOrd="0" presId="urn:microsoft.com/office/officeart/2005/8/layout/hierarchy1"/>
    <dgm:cxn modelId="{CE7FA3B6-D943-4692-B358-ABE5FFAF2FCF}" type="presParOf" srcId="{BA462C17-9520-4A6F-80BB-C4BE870EC310}" destId="{FB44F914-445D-4B59-9E8B-1844621BE802}" srcOrd="1" destOrd="0" presId="urn:microsoft.com/office/officeart/2005/8/layout/hierarchy1"/>
    <dgm:cxn modelId="{BE1652A9-0964-42E1-A690-4651352F60C4}" type="presParOf" srcId="{FB44F914-445D-4B59-9E8B-1844621BE802}" destId="{9FA6FBBA-0711-4264-9293-BE539216A415}" srcOrd="0" destOrd="0" presId="urn:microsoft.com/office/officeart/2005/8/layout/hierarchy1"/>
    <dgm:cxn modelId="{3C5A4B47-1F17-42D0-AEDE-1E98FCFD22EC}" type="presParOf" srcId="{9FA6FBBA-0711-4264-9293-BE539216A415}" destId="{B6BFEA25-6C43-4596-AB7C-5C4CEF0C6035}" srcOrd="0" destOrd="0" presId="urn:microsoft.com/office/officeart/2005/8/layout/hierarchy1"/>
    <dgm:cxn modelId="{7F101304-FB2E-431D-8220-52B0D6C44F56}" type="presParOf" srcId="{9FA6FBBA-0711-4264-9293-BE539216A415}" destId="{B703E125-5B81-43BB-89A1-AF2726681EDA}" srcOrd="1" destOrd="0" presId="urn:microsoft.com/office/officeart/2005/8/layout/hierarchy1"/>
    <dgm:cxn modelId="{D86B9720-B00E-4D35-8D3A-80B3F63027C2}" type="presParOf" srcId="{FB44F914-445D-4B59-9E8B-1844621BE802}" destId="{1115EE3C-E2C5-4E40-93BA-8013BF806E0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A5BED5-F86C-403F-AEB2-992A9C5D1CF1}">
      <dsp:nvSpPr>
        <dsp:cNvPr id="0" name=""/>
        <dsp:cNvSpPr/>
      </dsp:nvSpPr>
      <dsp:spPr>
        <a:xfrm>
          <a:off x="0" y="2294"/>
          <a:ext cx="6797675" cy="183185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nb-NO" sz="2600" kern="1200"/>
            <a:t>1. Tiếp tục thực hiện tốt chương trình và sách giáo khoa THCS và THPT theo hướng giảm tải trên toàn thành phố</a:t>
          </a:r>
          <a:endParaRPr lang="en-US" sz="2600" kern="1200"/>
        </a:p>
      </dsp:txBody>
      <dsp:txXfrm>
        <a:off x="89424" y="91718"/>
        <a:ext cx="6618827" cy="1653006"/>
      </dsp:txXfrm>
    </dsp:sp>
    <dsp:sp modelId="{FC0A1988-10B2-4E9F-896D-E0DBC69834CE}">
      <dsp:nvSpPr>
        <dsp:cNvPr id="0" name=""/>
        <dsp:cNvSpPr/>
      </dsp:nvSpPr>
      <dsp:spPr>
        <a:xfrm>
          <a:off x="0" y="1909028"/>
          <a:ext cx="6797675" cy="1831854"/>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nb-NO" sz="2600" kern="1200"/>
            <a:t>2. Tiếp tục tổ chức hoạt động chuyên môn ở đơn vị thông qua Trường học kết nối.</a:t>
          </a:r>
          <a:endParaRPr lang="en-US" sz="2600" kern="1200"/>
        </a:p>
      </dsp:txBody>
      <dsp:txXfrm>
        <a:off x="89424" y="1998452"/>
        <a:ext cx="6618827" cy="1653006"/>
      </dsp:txXfrm>
    </dsp:sp>
    <dsp:sp modelId="{4E005130-D889-4182-981A-BECCE394A9FE}">
      <dsp:nvSpPr>
        <dsp:cNvPr id="0" name=""/>
        <dsp:cNvSpPr/>
      </dsp:nvSpPr>
      <dsp:spPr>
        <a:xfrm>
          <a:off x="0" y="3815763"/>
          <a:ext cx="6797675" cy="1831854"/>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nb-NO" sz="2600" kern="1200"/>
            <a:t>3. Nâng cao chất lượng giảng dạy trong nhà trường đáp ứng yêu cầu đổi mới phổ thông. Bồi dưỡng đội ngũ giáo viên trẻ tiếp nhận lớp 8, 9, lớp 12</a:t>
          </a:r>
          <a:endParaRPr lang="en-US" sz="2600" kern="1200"/>
        </a:p>
      </dsp:txBody>
      <dsp:txXfrm>
        <a:off x="89424" y="3905187"/>
        <a:ext cx="6618827" cy="16530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FB182-1E62-49A5-8683-C140BE6E614A}">
      <dsp:nvSpPr>
        <dsp:cNvPr id="0" name=""/>
        <dsp:cNvSpPr/>
      </dsp:nvSpPr>
      <dsp:spPr>
        <a:xfrm>
          <a:off x="0" y="378823"/>
          <a:ext cx="6797675" cy="2405812"/>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b-NO" sz="2800" kern="1200"/>
            <a:t>4. Thực hiện tốt việc làm đồ dùng dạy học khối THCS, đẩy mạnh thao giảng lớp 9 và lớp 12 theo hướng nghiên cứu bài học.</a:t>
          </a:r>
          <a:endParaRPr lang="en-US" sz="2800" kern="1200"/>
        </a:p>
      </dsp:txBody>
      <dsp:txXfrm>
        <a:off x="117442" y="496265"/>
        <a:ext cx="6562791" cy="2170928"/>
      </dsp:txXfrm>
    </dsp:sp>
    <dsp:sp modelId="{DCED718B-811F-42A3-83D7-D48AA29FDB5F}">
      <dsp:nvSpPr>
        <dsp:cNvPr id="0" name=""/>
        <dsp:cNvSpPr/>
      </dsp:nvSpPr>
      <dsp:spPr>
        <a:xfrm>
          <a:off x="0" y="2865275"/>
          <a:ext cx="6797675" cy="2405812"/>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b-NO" sz="2800" kern="1200"/>
            <a:t>5. Tiếp tục thực hiện giáo dục tích hợp tài nguyên, môi trường, dân số, tiết kiệm năng lượng, tài nguyên và môi trường biển đảo, giáo dục di sản, biến đổi khí hậu và phòng chống thiên tai, giảng dạy địa lí địa phương.</a:t>
          </a:r>
          <a:endParaRPr lang="en-US" sz="2800" kern="1200"/>
        </a:p>
      </dsp:txBody>
      <dsp:txXfrm>
        <a:off x="117442" y="2982717"/>
        <a:ext cx="6562791" cy="21709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EEE29-DA67-4551-8682-89C622CA2CB8}">
      <dsp:nvSpPr>
        <dsp:cNvPr id="0" name=""/>
        <dsp:cNvSpPr/>
      </dsp:nvSpPr>
      <dsp:spPr>
        <a:xfrm>
          <a:off x="0" y="319356"/>
          <a:ext cx="6797675" cy="247103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b-NO" sz="2400" kern="1200"/>
            <a:t>6. Tổ trưởng chuyên môn các trường THCS, THPT tập huấn chuyên đề giảm tải sách giáo khoa THCS và THPT, đổi mới dạy học, đổi mới kiểm tra đánh giá theo định hướng phát triển năng lực học sinh cho giáo viên Địa lí THCS, THPT mới ra trường 3 năm gần đây.</a:t>
          </a:r>
          <a:endParaRPr lang="en-US" sz="2400" kern="1200"/>
        </a:p>
      </dsp:txBody>
      <dsp:txXfrm>
        <a:off x="120626" y="439982"/>
        <a:ext cx="6556423" cy="2229787"/>
      </dsp:txXfrm>
    </dsp:sp>
    <dsp:sp modelId="{2869CD6C-3342-4C63-BADE-FA2810C87C16}">
      <dsp:nvSpPr>
        <dsp:cNvPr id="0" name=""/>
        <dsp:cNvSpPr/>
      </dsp:nvSpPr>
      <dsp:spPr>
        <a:xfrm>
          <a:off x="0" y="2859516"/>
          <a:ext cx="6797675" cy="2471039"/>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b-NO" sz="2400" kern="1200"/>
            <a:t>7. Tập huấn giáo viên Địa lí THPT toàn thành phố về xây dựng chuyên đề dạy học bộ môn Địa lí THPT theo định hướng phát triển năng lực học sinh để chuẩn bị cho việc phát triển chương trình giáo dục phổ thông môn Địa lí. Cố gắng tối thiểu mỗi khối lớp 1 chuyên đề/học kì đưa lên trường học kết nối..</a:t>
          </a:r>
          <a:endParaRPr lang="en-US" sz="2400" kern="1200"/>
        </a:p>
      </dsp:txBody>
      <dsp:txXfrm>
        <a:off x="120626" y="2980142"/>
        <a:ext cx="6556423" cy="22297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8C4B1-68F8-436E-91B6-42285E17B503}">
      <dsp:nvSpPr>
        <dsp:cNvPr id="0" name=""/>
        <dsp:cNvSpPr/>
      </dsp:nvSpPr>
      <dsp:spPr>
        <a:xfrm>
          <a:off x="0" y="462"/>
          <a:ext cx="10058399" cy="10814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4C46B4-F10C-4B4F-A4A2-8A4F24F660FA}">
      <dsp:nvSpPr>
        <dsp:cNvPr id="0" name=""/>
        <dsp:cNvSpPr/>
      </dsp:nvSpPr>
      <dsp:spPr>
        <a:xfrm>
          <a:off x="327145" y="243793"/>
          <a:ext cx="594810" cy="5948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1C2AA15-E178-4AFA-8542-4BA67D0F1C8D}">
      <dsp:nvSpPr>
        <dsp:cNvPr id="0" name=""/>
        <dsp:cNvSpPr/>
      </dsp:nvSpPr>
      <dsp:spPr>
        <a:xfrm>
          <a:off x="1249101" y="462"/>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1111250">
            <a:lnSpc>
              <a:spcPct val="100000"/>
            </a:lnSpc>
            <a:spcBef>
              <a:spcPct val="0"/>
            </a:spcBef>
            <a:spcAft>
              <a:spcPct val="35000"/>
            </a:spcAft>
            <a:buNone/>
          </a:pPr>
          <a:r>
            <a:rPr lang="nb-NO" sz="2500" kern="1200"/>
            <a:t>15. Tổ chức thi giáo viên giỏi tại các trường THCS, THPT theo quy định.</a:t>
          </a:r>
          <a:endParaRPr lang="en-US" sz="2500" kern="1200"/>
        </a:p>
      </dsp:txBody>
      <dsp:txXfrm>
        <a:off x="1249101" y="462"/>
        <a:ext cx="8809298" cy="1081473"/>
      </dsp:txXfrm>
    </dsp:sp>
    <dsp:sp modelId="{87DE07B2-DBD7-40C0-9CD2-01615243DE91}">
      <dsp:nvSpPr>
        <dsp:cNvPr id="0" name=""/>
        <dsp:cNvSpPr/>
      </dsp:nvSpPr>
      <dsp:spPr>
        <a:xfrm>
          <a:off x="0" y="1352303"/>
          <a:ext cx="10058399" cy="10814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E51706-0E5A-4E89-B057-14964D69E462}">
      <dsp:nvSpPr>
        <dsp:cNvPr id="0" name=""/>
        <dsp:cNvSpPr/>
      </dsp:nvSpPr>
      <dsp:spPr>
        <a:xfrm>
          <a:off x="327145" y="1595634"/>
          <a:ext cx="594810" cy="5948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3C9664B-F6F4-4CEA-958A-A5688DA86693}">
      <dsp:nvSpPr>
        <dsp:cNvPr id="0" name=""/>
        <dsp:cNvSpPr/>
      </dsp:nvSpPr>
      <dsp:spPr>
        <a:xfrm>
          <a:off x="1249101" y="1352303"/>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1111250">
            <a:lnSpc>
              <a:spcPct val="100000"/>
            </a:lnSpc>
            <a:spcBef>
              <a:spcPct val="0"/>
            </a:spcBef>
            <a:spcAft>
              <a:spcPct val="35000"/>
            </a:spcAft>
            <a:buNone/>
          </a:pPr>
          <a:r>
            <a:rPr lang="nb-NO" sz="2500" kern="1200"/>
            <a:t>16. Xây dựng ngân hàng câu hỏi trắc nghiệm môn Địa lí lớp 10, 11 và 12.</a:t>
          </a:r>
          <a:endParaRPr lang="en-US" sz="2500" kern="1200"/>
        </a:p>
      </dsp:txBody>
      <dsp:txXfrm>
        <a:off x="1249101" y="1352303"/>
        <a:ext cx="8809298" cy="1081473"/>
      </dsp:txXfrm>
    </dsp:sp>
    <dsp:sp modelId="{5B6EF75E-CCAC-455F-B6F3-3BF07EB2EE5B}">
      <dsp:nvSpPr>
        <dsp:cNvPr id="0" name=""/>
        <dsp:cNvSpPr/>
      </dsp:nvSpPr>
      <dsp:spPr>
        <a:xfrm>
          <a:off x="0" y="2704144"/>
          <a:ext cx="10058399" cy="10814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DD1F04-CFB4-4F23-B13B-4FB9633E6F13}">
      <dsp:nvSpPr>
        <dsp:cNvPr id="0" name=""/>
        <dsp:cNvSpPr/>
      </dsp:nvSpPr>
      <dsp:spPr>
        <a:xfrm>
          <a:off x="327145" y="2947476"/>
          <a:ext cx="594810" cy="5948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30A8D42-7676-4867-A261-5D9D4215476E}">
      <dsp:nvSpPr>
        <dsp:cNvPr id="0" name=""/>
        <dsp:cNvSpPr/>
      </dsp:nvSpPr>
      <dsp:spPr>
        <a:xfrm>
          <a:off x="1249101" y="2704144"/>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1111250">
            <a:lnSpc>
              <a:spcPct val="100000"/>
            </a:lnSpc>
            <a:spcBef>
              <a:spcPct val="0"/>
            </a:spcBef>
            <a:spcAft>
              <a:spcPct val="35000"/>
            </a:spcAft>
            <a:buNone/>
          </a:pPr>
          <a:r>
            <a:rPr lang="nb-NO" sz="2500" kern="1200"/>
            <a:t>17. Tổ chức tốt hoạt động dạy và học môn Địa lí lớp 12 đảm bảo yêu cầu kì thi THPT Quốc gia năm học 2018 – 2019.</a:t>
          </a:r>
          <a:endParaRPr lang="en-US" sz="2500" kern="1200"/>
        </a:p>
      </dsp:txBody>
      <dsp:txXfrm>
        <a:off x="1249101" y="2704144"/>
        <a:ext cx="8809298" cy="10814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B2EEEE-833B-4F06-B7E8-F4F45D17EA9E}">
      <dsp:nvSpPr>
        <dsp:cNvPr id="0" name=""/>
        <dsp:cNvSpPr/>
      </dsp:nvSpPr>
      <dsp:spPr>
        <a:xfrm>
          <a:off x="0" y="0"/>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BFDC73-FEDD-4A67-BA8E-B7DEFFBFAFDD}">
      <dsp:nvSpPr>
        <dsp:cNvPr id="0" name=""/>
        <dsp:cNvSpPr/>
      </dsp:nvSpPr>
      <dsp:spPr>
        <a:xfrm>
          <a:off x="0" y="0"/>
          <a:ext cx="6797675"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b-NO" sz="3000" b="1" kern="1200"/>
            <a:t>1. Tập huấn, bồi dưỡng - Chỉ đạo chuyên môn.</a:t>
          </a:r>
          <a:endParaRPr lang="en-US" sz="3000" kern="1200"/>
        </a:p>
      </dsp:txBody>
      <dsp:txXfrm>
        <a:off x="0" y="0"/>
        <a:ext cx="6797675" cy="2824955"/>
      </dsp:txXfrm>
    </dsp:sp>
    <dsp:sp modelId="{A6E0E28D-440F-483A-A182-22246EDFFA07}">
      <dsp:nvSpPr>
        <dsp:cNvPr id="0" name=""/>
        <dsp:cNvSpPr/>
      </dsp:nvSpPr>
      <dsp:spPr>
        <a:xfrm>
          <a:off x="0" y="2824955"/>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777132-67F0-482B-8F41-B97985B3D5B9}">
      <dsp:nvSpPr>
        <dsp:cNvPr id="0" name=""/>
        <dsp:cNvSpPr/>
      </dsp:nvSpPr>
      <dsp:spPr>
        <a:xfrm>
          <a:off x="0" y="2824955"/>
          <a:ext cx="6797675"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b-NO" sz="3000" kern="1200"/>
            <a:t>- Tổ trưởng chuyên môn các trường THCS, THPT dự Hội nghị chuyên môn đầu năm học triển khai nhiệm vụ năm học, đều triển khai lại nội dung nhiệm vụ năm học, đặc biệt chú trọng hướng dẫn thực hiện giảm tải chương trình Địa lí THCS, THPT.</a:t>
          </a:r>
          <a:endParaRPr lang="en-US" sz="3000" kern="1200"/>
        </a:p>
      </dsp:txBody>
      <dsp:txXfrm>
        <a:off x="0" y="2824955"/>
        <a:ext cx="6797675" cy="28249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000957-6674-405C-B261-216679D2129B}">
      <dsp:nvSpPr>
        <dsp:cNvPr id="0" name=""/>
        <dsp:cNvSpPr/>
      </dsp:nvSpPr>
      <dsp:spPr>
        <a:xfrm>
          <a:off x="1227" y="297257"/>
          <a:ext cx="4309690" cy="27366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4EDB29-C7E4-4BC1-8EFD-F49E439D101A}">
      <dsp:nvSpPr>
        <dsp:cNvPr id="0" name=""/>
        <dsp:cNvSpPr/>
      </dsp:nvSpPr>
      <dsp:spPr>
        <a:xfrm>
          <a:off x="480082"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1. Phát triển giáo dục STEM trong dạy và học môn Địa lí qua việc xây dựng các chủ đề dạy học môn Địa lí STEM</a:t>
          </a:r>
        </a:p>
      </dsp:txBody>
      <dsp:txXfrm>
        <a:off x="560236" y="832323"/>
        <a:ext cx="4149382" cy="2576345"/>
      </dsp:txXfrm>
    </dsp:sp>
    <dsp:sp modelId="{B6BFEA25-6C43-4596-AB7C-5C4CEF0C6035}">
      <dsp:nvSpPr>
        <dsp:cNvPr id="0" name=""/>
        <dsp:cNvSpPr/>
      </dsp:nvSpPr>
      <dsp:spPr>
        <a:xfrm>
          <a:off x="5268627" y="297257"/>
          <a:ext cx="4309690" cy="27366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03E125-5B81-43BB-89A1-AF2726681EDA}">
      <dsp:nvSpPr>
        <dsp:cNvPr id="0" name=""/>
        <dsp:cNvSpPr/>
      </dsp:nvSpPr>
      <dsp:spPr>
        <a:xfrm>
          <a:off x="5747481"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 Thực hiện dạy đạo đức, kỹ năng sống, giữ gìn vệ sinh môi tr</a:t>
          </a:r>
          <a:r>
            <a:rPr lang="vi-VN" sz="3300" kern="1200"/>
            <a:t>ư</a:t>
          </a:r>
          <a:r>
            <a:rPr lang="en-US" sz="3300" kern="1200"/>
            <a:t>ờng trong giờ bộ môn Địa lí</a:t>
          </a:r>
        </a:p>
      </dsp:txBody>
      <dsp:txXfrm>
        <a:off x="5827635" y="832323"/>
        <a:ext cx="4149382" cy="25763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p>
            <a:fld id="{09A18AD3-B169-428F-91BB-6A4C474FA2E2}"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C8E57-3227-4E51-9AEE-2A899EFBE2C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1838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09A18AD3-B169-428F-91BB-6A4C474FA2E2}"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C8E57-3227-4E51-9AEE-2A899EFBE2C2}" type="slidenum">
              <a:rPr lang="en-US" smtClean="0"/>
              <a:t>‹#›</a:t>
            </a:fld>
            <a:endParaRPr lang="en-US"/>
          </a:p>
        </p:txBody>
      </p:sp>
    </p:spTree>
    <p:extLst>
      <p:ext uri="{BB962C8B-B14F-4D97-AF65-F5344CB8AC3E}">
        <p14:creationId xmlns:p14="http://schemas.microsoft.com/office/powerpoint/2010/main" val="1133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êu đề Dọc và Văn bả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vi-VN"/>
              <a:t>Bấm để sửa kiểu tiêu đề Bản cái</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09A18AD3-B169-428F-91BB-6A4C474FA2E2}"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C8E57-3227-4E51-9AEE-2A899EFBE2C2}" type="slidenum">
              <a:rPr lang="en-US" smtClean="0"/>
              <a:t>‹#›</a:t>
            </a:fld>
            <a:endParaRPr lang="en-US"/>
          </a:p>
        </p:txBody>
      </p:sp>
    </p:spTree>
    <p:extLst>
      <p:ext uri="{BB962C8B-B14F-4D97-AF65-F5344CB8AC3E}">
        <p14:creationId xmlns:p14="http://schemas.microsoft.com/office/powerpoint/2010/main" val="373704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09A18AD3-B169-428F-91BB-6A4C474FA2E2}"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C8E57-3227-4E51-9AEE-2A899EFBE2C2}" type="slidenum">
              <a:rPr lang="en-US" smtClean="0"/>
              <a:t>‹#›</a:t>
            </a:fld>
            <a:endParaRPr lang="en-US"/>
          </a:p>
        </p:txBody>
      </p:sp>
    </p:spTree>
    <p:extLst>
      <p:ext uri="{BB962C8B-B14F-4D97-AF65-F5344CB8AC3E}">
        <p14:creationId xmlns:p14="http://schemas.microsoft.com/office/powerpoint/2010/main" val="286855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Đầu trang của Phầ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vi-VN"/>
              <a:t>Bấm để sửa kiểu tiêu đề Bản cái</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fld id="{09A18AD3-B169-428F-91BB-6A4C474FA2E2}"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C8E57-3227-4E51-9AEE-2A899EFBE2C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08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09A18AD3-B169-428F-91BB-6A4C474FA2E2}"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C8E57-3227-4E51-9AEE-2A899EFBE2C2}" type="slidenum">
              <a:rPr lang="en-US" smtClean="0"/>
              <a:t>‹#›</a:t>
            </a:fld>
            <a:endParaRPr lang="en-US"/>
          </a:p>
        </p:txBody>
      </p:sp>
    </p:spTree>
    <p:extLst>
      <p:ext uri="{BB962C8B-B14F-4D97-AF65-F5344CB8AC3E}">
        <p14:creationId xmlns:p14="http://schemas.microsoft.com/office/powerpoint/2010/main" val="2916761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vi-VN"/>
              <a:t>Bấm để sửa kiểu tiêu đề Bản cái</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1097280" y="2582334"/>
            <a:ext cx="4937760" cy="3378200"/>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6217920" y="2582334"/>
            <a:ext cx="4937760" cy="3378200"/>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09A18AD3-B169-428F-91BB-6A4C474FA2E2}" type="datetimeFigureOut">
              <a:rPr lang="en-US" smtClean="0"/>
              <a:t>9/9/2019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C8E57-3227-4E51-9AEE-2A899EFBE2C2}" type="slidenum">
              <a:rPr lang="en-US" smtClean="0"/>
              <a:t>‹#›</a:t>
            </a:fld>
            <a:endParaRPr lang="en-US"/>
          </a:p>
        </p:txBody>
      </p:sp>
    </p:spTree>
    <p:extLst>
      <p:ext uri="{BB962C8B-B14F-4D97-AF65-F5344CB8AC3E}">
        <p14:creationId xmlns:p14="http://schemas.microsoft.com/office/powerpoint/2010/main" val="132957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fld id="{09A18AD3-B169-428F-91BB-6A4C474FA2E2}" type="datetimeFigureOut">
              <a:rPr lang="en-US" smtClean="0"/>
              <a:t>9/9/2019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C8E57-3227-4E51-9AEE-2A899EFBE2C2}" type="slidenum">
              <a:rPr lang="en-US" smtClean="0"/>
              <a:t>‹#›</a:t>
            </a:fld>
            <a:endParaRPr lang="en-US"/>
          </a:p>
        </p:txBody>
      </p:sp>
    </p:spTree>
    <p:extLst>
      <p:ext uri="{BB962C8B-B14F-4D97-AF65-F5344CB8AC3E}">
        <p14:creationId xmlns:p14="http://schemas.microsoft.com/office/powerpoint/2010/main" val="833504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rốn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9A18AD3-B169-428F-91BB-6A4C474FA2E2}" type="datetimeFigureOut">
              <a:rPr lang="en-US" smtClean="0"/>
              <a:t>9/9/2019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75C8E57-3227-4E51-9AEE-2A899EFBE2C2}" type="slidenum">
              <a:rPr lang="en-US" smtClean="0"/>
              <a:t>‹#›</a:t>
            </a:fld>
            <a:endParaRPr lang="en-US"/>
          </a:p>
        </p:txBody>
      </p:sp>
    </p:spTree>
    <p:extLst>
      <p:ext uri="{BB962C8B-B14F-4D97-AF65-F5344CB8AC3E}">
        <p14:creationId xmlns:p14="http://schemas.microsoft.com/office/powerpoint/2010/main" val="261586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Nội dung với Chú thích">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vi-VN"/>
              <a:t>Bấm để sửa kiểu tiêu đề Bản cái</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9A18AD3-B169-428F-91BB-6A4C474FA2E2}" type="datetimeFigureOut">
              <a:rPr lang="en-US" smtClean="0"/>
              <a:t>9/9/2019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75C8E57-3227-4E51-9AEE-2A899EFBE2C2}" type="slidenum">
              <a:rPr lang="en-US" smtClean="0"/>
              <a:t>‹#›</a:t>
            </a:fld>
            <a:endParaRPr lang="en-US"/>
          </a:p>
        </p:txBody>
      </p:sp>
    </p:spTree>
    <p:extLst>
      <p:ext uri="{BB962C8B-B14F-4D97-AF65-F5344CB8AC3E}">
        <p14:creationId xmlns:p14="http://schemas.microsoft.com/office/powerpoint/2010/main" val="4009113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nh với Chú thích">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09A18AD3-B169-428F-91BB-6A4C474FA2E2}"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C8E57-3227-4E51-9AEE-2A899EFBE2C2}" type="slidenum">
              <a:rPr lang="en-US" smtClean="0"/>
              <a:t>‹#›</a:t>
            </a:fld>
            <a:endParaRPr lang="en-US"/>
          </a:p>
        </p:txBody>
      </p:sp>
    </p:spTree>
    <p:extLst>
      <p:ext uri="{BB962C8B-B14F-4D97-AF65-F5344CB8AC3E}">
        <p14:creationId xmlns:p14="http://schemas.microsoft.com/office/powerpoint/2010/main" val="342720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vi-VN"/>
              <a:t>Bấm để sửa kiểu tiêu đề Bản cái</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A18AD3-B169-428F-91BB-6A4C474FA2E2}" type="datetimeFigureOut">
              <a:rPr lang="en-US" smtClean="0"/>
              <a:t>9/9/2019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75C8E57-3227-4E51-9AEE-2A899EFBE2C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65319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twig-world.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E7DD09E-5801-4587-AEB2-E8EA8922DB4F}"/>
              </a:ext>
            </a:extLst>
          </p:cNvPr>
          <p:cNvSpPr>
            <a:spLocks noGrp="1"/>
          </p:cNvSpPr>
          <p:nvPr>
            <p:ph type="ctrTitle"/>
          </p:nvPr>
        </p:nvSpPr>
        <p:spPr/>
        <p:txBody>
          <a:bodyPr>
            <a:normAutofit/>
          </a:bodyPr>
          <a:lstStyle/>
          <a:p>
            <a:r>
              <a:rPr lang="vi-VN" sz="3200" b="1" dirty="0"/>
              <a:t>BÁO CÁO TỔNG KẾT NĂM HỌC 2018-2019</a:t>
            </a:r>
            <a:br>
              <a:rPr lang="en-US" sz="3200" dirty="0"/>
            </a:br>
            <a:r>
              <a:rPr lang="vi-VN" sz="3200" b="1" dirty="0"/>
              <a:t>PHƯƠNG HƯỚNG NHIỆM VỤ  NĂM HỌC 2019-2020</a:t>
            </a:r>
            <a:br>
              <a:rPr lang="en-US" sz="3200" dirty="0"/>
            </a:br>
            <a:r>
              <a:rPr lang="vi-VN" sz="3200" b="1" dirty="0"/>
              <a:t>BỘ MÔN: ĐỊA LÍ</a:t>
            </a:r>
            <a:endParaRPr lang="en-US" sz="3200" dirty="0"/>
          </a:p>
        </p:txBody>
      </p:sp>
      <p:sp>
        <p:nvSpPr>
          <p:cNvPr id="3" name="Tiêu đề phụ 2">
            <a:extLst>
              <a:ext uri="{FF2B5EF4-FFF2-40B4-BE49-F238E27FC236}">
                <a16:creationId xmlns:a16="http://schemas.microsoft.com/office/drawing/2014/main" id="{53B6C5C3-FCC0-41D6-8548-45719DF76C7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51524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605896"/>
            <a:ext cx="3084844" cy="5646208"/>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3D7477DC-CE1C-4DCF-B9CB-24F83980917A}"/>
              </a:ext>
            </a:extLst>
          </p:cNvPr>
          <p:cNvSpPr>
            <a:spLocks noGrp="1"/>
          </p:cNvSpPr>
          <p:nvPr>
            <p:ph idx="1"/>
          </p:nvPr>
        </p:nvSpPr>
        <p:spPr>
          <a:xfrm>
            <a:off x="4742016" y="605896"/>
            <a:ext cx="6413663" cy="5646208"/>
          </a:xfrm>
        </p:spPr>
        <p:txBody>
          <a:bodyPr anchor="ctr">
            <a:normAutofit/>
          </a:bodyPr>
          <a:lstStyle/>
          <a:p>
            <a:r>
              <a:rPr lang="nb-NO" sz="3200" dirty="0"/>
              <a:t>13. Tổ chức kì thi học sinh giỏi bộ môn Địa lí lớp 9 THCS, lớp 12 THPT cấp Thành phố năm học 2018 – 2019, kì thi Olympic môn Địa lí lớp 10, 11 THPT Thành phố Hồ Chí Minh lần V năm học 2018 – 2019. Sử dụng tập bản đồ Địa lí lớp 10, lớp 11 vào đề thi Olympic Thành phố Hồ Chí Minh lần V năm học 2018 – 2019.</a:t>
            </a:r>
            <a:endParaRPr lang="en-US" sz="3200" dirty="0"/>
          </a:p>
          <a:p>
            <a:endParaRPr lang="en-US" sz="3200" dirty="0"/>
          </a:p>
          <a:p>
            <a:endParaRPr lang="en-US" sz="3200" dirty="0"/>
          </a:p>
          <a:p>
            <a:pPr marL="0" indent="0">
              <a:buNone/>
            </a:pPr>
            <a:endParaRPr lang="en-US" sz="3200" dirty="0"/>
          </a:p>
          <a:p>
            <a:endParaRPr lang="en-US" sz="3200" dirty="0"/>
          </a:p>
        </p:txBody>
      </p:sp>
    </p:spTree>
    <p:extLst>
      <p:ext uri="{BB962C8B-B14F-4D97-AF65-F5344CB8AC3E}">
        <p14:creationId xmlns:p14="http://schemas.microsoft.com/office/powerpoint/2010/main" val="261440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605896"/>
            <a:ext cx="3084844" cy="5646208"/>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3D7477DC-CE1C-4DCF-B9CB-24F83980917A}"/>
              </a:ext>
            </a:extLst>
          </p:cNvPr>
          <p:cNvSpPr>
            <a:spLocks noGrp="1"/>
          </p:cNvSpPr>
          <p:nvPr>
            <p:ph idx="1"/>
          </p:nvPr>
        </p:nvSpPr>
        <p:spPr>
          <a:xfrm>
            <a:off x="4742016" y="605896"/>
            <a:ext cx="6413663" cy="5646208"/>
          </a:xfrm>
        </p:spPr>
        <p:txBody>
          <a:bodyPr anchor="ctr">
            <a:normAutofit/>
          </a:bodyPr>
          <a:lstStyle/>
          <a:p>
            <a:r>
              <a:rPr lang="nb-NO" sz="3200" dirty="0"/>
              <a:t>14. Tổ chức kì thi chọn đội tuyển học sinh giỏi bộ môn Địa lí lớp 12 THPT cấp Thành phố, xây dựng giáo trình và tổ chức bồi dưỡng đội tuyển học sinh giỏi bộ môn Địa lí lớp 12 TPHCM dự thi kì thi học sinh giỏi cấp toàn quốc năm học 2018 – 2019.</a:t>
            </a:r>
            <a:endParaRPr lang="en-US" sz="3200" dirty="0"/>
          </a:p>
          <a:p>
            <a:endParaRPr lang="en-US" sz="3200" dirty="0"/>
          </a:p>
          <a:p>
            <a:endParaRPr lang="en-US" sz="3200" dirty="0"/>
          </a:p>
          <a:p>
            <a:endParaRPr lang="en-US" sz="3200" dirty="0"/>
          </a:p>
          <a:p>
            <a:pPr marL="0" indent="0">
              <a:buNone/>
            </a:pPr>
            <a:endParaRPr lang="en-US" sz="3200" dirty="0"/>
          </a:p>
          <a:p>
            <a:endParaRPr lang="en-US" sz="3200" dirty="0"/>
          </a:p>
        </p:txBody>
      </p:sp>
    </p:spTree>
    <p:extLst>
      <p:ext uri="{BB962C8B-B14F-4D97-AF65-F5344CB8AC3E}">
        <p14:creationId xmlns:p14="http://schemas.microsoft.com/office/powerpoint/2010/main" val="551503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1097280" y="286603"/>
            <a:ext cx="10058400" cy="1450757"/>
          </a:xfrm>
        </p:spPr>
        <p:txBody>
          <a:bodyPr>
            <a:normAutofit/>
          </a:bodyPr>
          <a:lstStyle/>
          <a:p>
            <a:r>
              <a:rPr lang="vi-VN" b="1"/>
              <a:t>A.- PHƯƠNG HƯỚNG, NHIỆM VỤ NĂM HỌC 2018-2019.</a:t>
            </a:r>
            <a:endParaRPr lang="en-US"/>
          </a:p>
        </p:txBody>
      </p:sp>
      <p:graphicFrame>
        <p:nvGraphicFramePr>
          <p:cNvPr id="5" name="Chỗ dành sẵn cho Nội dung 2">
            <a:extLst>
              <a:ext uri="{FF2B5EF4-FFF2-40B4-BE49-F238E27FC236}">
                <a16:creationId xmlns:a16="http://schemas.microsoft.com/office/drawing/2014/main" id="{CACC6122-9367-4879-BCFF-2655E7970AE1}"/>
              </a:ext>
            </a:extLst>
          </p:cNvPr>
          <p:cNvGraphicFramePr>
            <a:graphicFrameLocks noGrp="1"/>
          </p:cNvGraphicFramePr>
          <p:nvPr>
            <p:ph idx="1"/>
            <p:extLst>
              <p:ext uri="{D42A27DB-BD31-4B8C-83A1-F6EECF244321}">
                <p14:modId xmlns:p14="http://schemas.microsoft.com/office/powerpoint/2010/main" val="3700117098"/>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1719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492370" y="516835"/>
            <a:ext cx="3084844" cy="5772840"/>
          </a:xfrm>
        </p:spPr>
        <p:txBody>
          <a:bodyPr anchor="ctr">
            <a:normAutofit/>
          </a:bodyPr>
          <a:lstStyle/>
          <a:p>
            <a:r>
              <a:rPr lang="nb-NO" sz="3600" b="1">
                <a:solidFill>
                  <a:srgbClr val="FFFFFF"/>
                </a:solidFill>
              </a:rPr>
              <a:t>B. KẾT QUẢ THỰC HIỆN TRONG NĂM HỌC 2018 – 2019.</a:t>
            </a:r>
            <a:endParaRPr lang="en-US" sz="3600" b="1">
              <a:solidFill>
                <a:srgbClr val="FFFFFF"/>
              </a:solidFill>
            </a:endParaRPr>
          </a:p>
        </p:txBody>
      </p:sp>
      <p:sp>
        <p:nvSpPr>
          <p:cNvPr id="32" name="Rectangle 31">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7" name="Chỗ dành sẵn cho Nội dung 2">
            <a:extLst>
              <a:ext uri="{FF2B5EF4-FFF2-40B4-BE49-F238E27FC236}">
                <a16:creationId xmlns:a16="http://schemas.microsoft.com/office/drawing/2014/main" id="{4D56B748-9AE4-40B8-8B77-BFFCB4B6FA23}"/>
              </a:ext>
            </a:extLst>
          </p:cNvPr>
          <p:cNvGraphicFramePr>
            <a:graphicFrameLocks noGrp="1"/>
          </p:cNvGraphicFramePr>
          <p:nvPr>
            <p:ph idx="1"/>
            <p:extLst>
              <p:ext uri="{D42A27DB-BD31-4B8C-83A1-F6EECF244321}">
                <p14:modId xmlns:p14="http://schemas.microsoft.com/office/powerpoint/2010/main" val="4057739958"/>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9026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9" name="Rectangle 18">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r>
              <a:rPr lang="nb-NO" sz="3200" b="1" dirty="0">
                <a:solidFill>
                  <a:srgbClr val="FFFFFF"/>
                </a:solidFill>
              </a:rPr>
              <a:t> 	1. Tập huấn, bồi dưỡng - Chỉ đạo chuyên môn.</a:t>
            </a:r>
            <a:endParaRPr lang="en-US" sz="3200" dirty="0">
              <a:solidFill>
                <a:srgbClr val="FFFFFF"/>
              </a:solidFill>
            </a:endParaRPr>
          </a:p>
          <a:p>
            <a:r>
              <a:rPr lang="nb-NO" sz="3200" dirty="0">
                <a:solidFill>
                  <a:srgbClr val="FFFFFF"/>
                </a:solidFill>
              </a:rPr>
              <a:t>- Chỉ đạo tổ trưởng chuyên môn và giáo viên dạy bồi dưỡng học sinh giỏi thực hiện chuyên đề Dạy học và kiểm tra, đánh giá kết quả học tập theo định hướng phát triển năng lực học sinh. </a:t>
            </a:r>
            <a:endParaRPr lang="en-US" sz="3200" dirty="0">
              <a:solidFill>
                <a:srgbClr val="FFFFFF"/>
              </a:solidFill>
            </a:endParaRPr>
          </a:p>
          <a:p>
            <a:r>
              <a:rPr lang="nb-NO" sz="3200" dirty="0">
                <a:solidFill>
                  <a:srgbClr val="FFFFFF"/>
                </a:solidFill>
              </a:rPr>
              <a:t>- Chỉ đạo tổ trưởng chuyên môn triển khai Sử dụng di sản văn hóa trong dạy học ở trường phổ thông.  </a:t>
            </a:r>
            <a:endParaRPr lang="en-US" sz="3200" dirty="0">
              <a:solidFill>
                <a:srgbClr val="FFFFFF"/>
              </a:solidFill>
            </a:endParaRPr>
          </a:p>
          <a:p>
            <a:endParaRPr lang="en-US" sz="3200" dirty="0">
              <a:solidFill>
                <a:srgbClr val="FFFFFF"/>
              </a:solidFill>
            </a:endParaRPr>
          </a:p>
        </p:txBody>
      </p:sp>
    </p:spTree>
    <p:extLst>
      <p:ext uri="{BB962C8B-B14F-4D97-AF65-F5344CB8AC3E}">
        <p14:creationId xmlns:p14="http://schemas.microsoft.com/office/powerpoint/2010/main" val="149599906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9" name="Rectangle 18">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r>
              <a:rPr lang="nb-NO" sz="3200" b="1" dirty="0">
                <a:solidFill>
                  <a:srgbClr val="FFFFFF"/>
                </a:solidFill>
              </a:rPr>
              <a:t> 	1. Tập huấn, bồi dưỡng - Chỉ đạo chuyên môn.</a:t>
            </a:r>
            <a:endParaRPr lang="en-US" sz="3200" dirty="0">
              <a:solidFill>
                <a:srgbClr val="FFFFFF"/>
              </a:solidFill>
            </a:endParaRPr>
          </a:p>
          <a:p>
            <a:r>
              <a:rPr lang="nb-NO" sz="3200" dirty="0">
                <a:solidFill>
                  <a:srgbClr val="FFFFFF"/>
                </a:solidFill>
              </a:rPr>
              <a:t>- Chỉ đạo tổ trưởng chuyên môn và giáo viên dạy bồi dưỡng học sinh giỏi thực hiện chuyên đề Dạy học và kiểm tra, đánh giá kết quả học tập theo định hướng phát triển năng lực học sinh. </a:t>
            </a:r>
            <a:endParaRPr lang="en-US" sz="3200" dirty="0">
              <a:solidFill>
                <a:srgbClr val="FFFFFF"/>
              </a:solidFill>
            </a:endParaRPr>
          </a:p>
          <a:p>
            <a:r>
              <a:rPr lang="nb-NO" sz="3200" dirty="0">
                <a:solidFill>
                  <a:srgbClr val="FFFFFF"/>
                </a:solidFill>
              </a:rPr>
              <a:t>- Chỉ đạo tổ trưởng chuyên môn triển khai Sử dụng di sản văn hóa trong dạy học ở trường phổ thông.  </a:t>
            </a:r>
            <a:endParaRPr lang="en-US" sz="3200" dirty="0">
              <a:solidFill>
                <a:srgbClr val="FFFFFF"/>
              </a:solidFill>
            </a:endParaRPr>
          </a:p>
          <a:p>
            <a:endParaRPr lang="en-US" sz="3200" dirty="0">
              <a:solidFill>
                <a:srgbClr val="FFFFFF"/>
              </a:solidFill>
            </a:endParaRPr>
          </a:p>
        </p:txBody>
      </p:sp>
    </p:spTree>
    <p:extLst>
      <p:ext uri="{BB962C8B-B14F-4D97-AF65-F5344CB8AC3E}">
        <p14:creationId xmlns:p14="http://schemas.microsoft.com/office/powerpoint/2010/main" val="135545896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9" name="Rectangle 18">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Autofit/>
          </a:bodyPr>
          <a:lstStyle/>
          <a:p>
            <a:r>
              <a:rPr lang="nb-NO" sz="3200" b="1" dirty="0">
                <a:solidFill>
                  <a:srgbClr val="FFFFFF"/>
                </a:solidFill>
              </a:rPr>
              <a:t> 	1. Tập huấn, bồi dưỡng - Chỉ đạo chuyên môn.</a:t>
            </a:r>
            <a:endParaRPr lang="en-US" sz="3200" dirty="0">
              <a:solidFill>
                <a:srgbClr val="FFFFFF"/>
              </a:solidFill>
            </a:endParaRPr>
          </a:p>
          <a:p>
            <a:r>
              <a:rPr lang="nb-NO" sz="3200" dirty="0">
                <a:solidFill>
                  <a:srgbClr val="FFFFFF"/>
                </a:solidFill>
              </a:rPr>
              <a:t>- Chỉ đạo tổ trưởng chuyên môn triển khai về đổi mới sinh hoạt tổ chuyên môn và tổ chức sinh hoạt chuyên môn theo hướng nghiên cứu bài học</a:t>
            </a:r>
          </a:p>
          <a:p>
            <a:r>
              <a:rPr lang="nb-NO" sz="3200" dirty="0">
                <a:solidFill>
                  <a:srgbClr val="FFFFFF"/>
                </a:solidFill>
              </a:rPr>
              <a:t>- Chỉ đạo tổ trưởng chuyên môn triển khai “sử dụng kho tài nguyên học liệu các bộ môn Địa lý…vào dạy học gắn với thực tiễn cuộc sống và năng lực học sinh” GV: England, mạng VSION. </a:t>
            </a:r>
            <a:r>
              <a:rPr lang="nb-NO" sz="3200" u="sng" dirty="0">
                <a:solidFill>
                  <a:srgbClr val="FFFFFF"/>
                </a:solidFill>
                <a:hlinkClick r:id="rId2"/>
              </a:rPr>
              <a:t>www.twig-world.com</a:t>
            </a:r>
            <a:r>
              <a:rPr lang="nb-NO" sz="3200" dirty="0">
                <a:solidFill>
                  <a:srgbClr val="FFFFFF"/>
                </a:solidFill>
              </a:rPr>
              <a:t>. </a:t>
            </a:r>
            <a:endParaRPr lang="en-US" sz="3200" dirty="0">
              <a:solidFill>
                <a:srgbClr val="FFFFFF"/>
              </a:solidFill>
            </a:endParaRPr>
          </a:p>
        </p:txBody>
      </p:sp>
    </p:spTree>
    <p:extLst>
      <p:ext uri="{BB962C8B-B14F-4D97-AF65-F5344CB8AC3E}">
        <p14:creationId xmlns:p14="http://schemas.microsoft.com/office/powerpoint/2010/main" val="328087442"/>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5"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r>
              <a:rPr lang="nb-NO" sz="3200" b="1" dirty="0">
                <a:solidFill>
                  <a:srgbClr val="FFFFFF"/>
                </a:solidFill>
              </a:rPr>
              <a:t> 	1. Tập huấn, bồi dưỡng - Chỉ đạo chuyên môn.</a:t>
            </a:r>
            <a:endParaRPr lang="en-US" sz="3200" dirty="0">
              <a:solidFill>
                <a:srgbClr val="FFFFFF"/>
              </a:solidFill>
            </a:endParaRPr>
          </a:p>
          <a:p>
            <a:r>
              <a:rPr lang="nb-NO" sz="3200" dirty="0">
                <a:solidFill>
                  <a:srgbClr val="FFFFFF"/>
                </a:solidFill>
              </a:rPr>
              <a:t>-Tiếp tục triển khai vận dụng phương pháp dạy học theo dự án trong dạy học bộ môn địa lý.</a:t>
            </a:r>
            <a:endParaRPr lang="en-US" sz="3200" dirty="0">
              <a:solidFill>
                <a:srgbClr val="FFFFFF"/>
              </a:solidFill>
            </a:endParaRPr>
          </a:p>
          <a:p>
            <a:r>
              <a:rPr lang="nb-NO" sz="3200" dirty="0">
                <a:solidFill>
                  <a:srgbClr val="FFFFFF"/>
                </a:solidFill>
              </a:rPr>
              <a:t>-Chỉ đạo tổ trưởng chuyên môn hướng dẫn giáo viên trong tổ xây dựng “trường học kết nối”, tổ chức xây dựng chuyên đề dạy học và kiểm tra, đánh giá theo định hướng phát triển năng lực học sinh .</a:t>
            </a:r>
            <a:endParaRPr lang="en-US" sz="3200" dirty="0">
              <a:solidFill>
                <a:srgbClr val="FFFFFF"/>
              </a:solidFill>
            </a:endParaRPr>
          </a:p>
        </p:txBody>
      </p:sp>
    </p:spTree>
    <p:extLst>
      <p:ext uri="{BB962C8B-B14F-4D97-AF65-F5344CB8AC3E}">
        <p14:creationId xmlns:p14="http://schemas.microsoft.com/office/powerpoint/2010/main" val="597688980"/>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r>
              <a:rPr lang="nb-NO" sz="3200" b="1" dirty="0">
                <a:solidFill>
                  <a:srgbClr val="FFFFFF"/>
                </a:solidFill>
              </a:rPr>
              <a:t> 	1. Tập huấn, bồi dưỡng - Chỉ đạo chuyên môn.</a:t>
            </a:r>
            <a:endParaRPr lang="en-US" sz="3200" dirty="0">
              <a:solidFill>
                <a:srgbClr val="FFFFFF"/>
              </a:solidFill>
            </a:endParaRPr>
          </a:p>
          <a:p>
            <a:r>
              <a:rPr lang="nb-NO" sz="3200" dirty="0">
                <a:solidFill>
                  <a:srgbClr val="FFFFFF"/>
                </a:solidFill>
              </a:rPr>
              <a:t>-Tiếp tục chỉ đạo tổ trưởng chuyên môn triển khai cho giáo viên về đổi mới thi, cấu trúc đề thi kì thi THPT Quốc gia..., cách vào trang web của sở để lấy tài liệu... </a:t>
            </a:r>
            <a:endParaRPr lang="en-US" sz="3200" dirty="0">
              <a:solidFill>
                <a:srgbClr val="FFFFFF"/>
              </a:solidFill>
            </a:endParaRPr>
          </a:p>
          <a:p>
            <a:r>
              <a:rPr lang="nb-NO" sz="3200" dirty="0">
                <a:solidFill>
                  <a:srgbClr val="FFFFFF"/>
                </a:solidFill>
              </a:rPr>
              <a:t>-Tổ chức thi giáo viên giỏi cấp Thành phố môn Địa lí.</a:t>
            </a:r>
            <a:endParaRPr lang="en-US" sz="3200" dirty="0">
              <a:solidFill>
                <a:srgbClr val="FFFFFF"/>
              </a:solidFill>
            </a:endParaRPr>
          </a:p>
        </p:txBody>
      </p:sp>
    </p:spTree>
    <p:extLst>
      <p:ext uri="{BB962C8B-B14F-4D97-AF65-F5344CB8AC3E}">
        <p14:creationId xmlns:p14="http://schemas.microsoft.com/office/powerpoint/2010/main" val="2441003702"/>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Autofit/>
          </a:bodyPr>
          <a:lstStyle/>
          <a:p>
            <a:r>
              <a:rPr lang="nb-NO" sz="3000" b="1" dirty="0">
                <a:solidFill>
                  <a:srgbClr val="FFFFFF"/>
                </a:solidFill>
              </a:rPr>
              <a:t>  	2. Hoạt động thanh kiểm tra.</a:t>
            </a:r>
            <a:endParaRPr lang="en-US" sz="3000" dirty="0">
              <a:solidFill>
                <a:srgbClr val="FFFFFF"/>
              </a:solidFill>
            </a:endParaRPr>
          </a:p>
          <a:p>
            <a:r>
              <a:rPr lang="nb-NO" sz="3000" dirty="0">
                <a:solidFill>
                  <a:srgbClr val="FFFFFF"/>
                </a:solidFill>
              </a:rPr>
              <a:t>- Kiểm tra chuyên môn các trường THCS, THPT trên địa bàn thành phố trong năm học 2018 – 2019 cho thấy các trường THCS, THPT đều có kế hoạch năm học, kế hoạch tháng cụ thể, các tổ chuyên môn có họp định kì, tiến hành thao giảng dự giờ theo kế hoạch năm học. Giáo viên có kế hoạch chuyên môn, có lịch báo giảng, giáo án và sổ họp chuyên môn, có phiếu dự giờ thao giảng. Công tác tổ chức kiểm tra đánh giá đúng quy định, đề thi bảo mật và an toàn.</a:t>
            </a:r>
            <a:endParaRPr lang="en-US" sz="3000" dirty="0">
              <a:solidFill>
                <a:srgbClr val="FFFFFF"/>
              </a:solidFill>
            </a:endParaRPr>
          </a:p>
          <a:p>
            <a:endParaRPr lang="en-US" sz="3000" dirty="0">
              <a:solidFill>
                <a:srgbClr val="FFFFFF"/>
              </a:solidFill>
            </a:endParaRPr>
          </a:p>
        </p:txBody>
      </p:sp>
    </p:spTree>
    <p:extLst>
      <p:ext uri="{BB962C8B-B14F-4D97-AF65-F5344CB8AC3E}">
        <p14:creationId xmlns:p14="http://schemas.microsoft.com/office/powerpoint/2010/main" val="280898992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516835"/>
            <a:ext cx="3084844" cy="5772840"/>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4" name="Rectangle 13">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7" name="Chỗ dành sẵn cho Nội dung 2">
            <a:extLst>
              <a:ext uri="{FF2B5EF4-FFF2-40B4-BE49-F238E27FC236}">
                <a16:creationId xmlns:a16="http://schemas.microsoft.com/office/drawing/2014/main" id="{EBDC61E4-669B-44CE-8CDB-7D30190618F1}"/>
              </a:ext>
            </a:extLst>
          </p:cNvPr>
          <p:cNvGraphicFramePr>
            <a:graphicFrameLocks noGrp="1"/>
          </p:cNvGraphicFramePr>
          <p:nvPr>
            <p:ph idx="1"/>
            <p:extLst>
              <p:ext uri="{D42A27DB-BD31-4B8C-83A1-F6EECF244321}">
                <p14:modId xmlns:p14="http://schemas.microsoft.com/office/powerpoint/2010/main" val="3009183094"/>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2612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Autofit/>
          </a:bodyPr>
          <a:lstStyle/>
          <a:p>
            <a:r>
              <a:rPr lang="nb-NO" sz="3200" b="1" dirty="0">
                <a:solidFill>
                  <a:srgbClr val="FFFFFF"/>
                </a:solidFill>
              </a:rPr>
              <a:t>3. Hoạt động chuyên môn - Ngoại khóa.</a:t>
            </a:r>
            <a:endParaRPr lang="en-US" sz="3200" dirty="0">
              <a:solidFill>
                <a:srgbClr val="FFFFFF"/>
              </a:solidFill>
            </a:endParaRPr>
          </a:p>
          <a:p>
            <a:r>
              <a:rPr lang="nb-NO" sz="3200" b="1" dirty="0">
                <a:solidFill>
                  <a:srgbClr val="FFFFFF"/>
                </a:solidFill>
              </a:rPr>
              <a:t>     3.1. Hoạt động chuyên môn.</a:t>
            </a:r>
            <a:endParaRPr lang="en-US" sz="3200" dirty="0">
              <a:solidFill>
                <a:srgbClr val="FFFFFF"/>
              </a:solidFill>
            </a:endParaRPr>
          </a:p>
          <a:p>
            <a:r>
              <a:rPr lang="nb-NO" sz="3200" dirty="0">
                <a:solidFill>
                  <a:srgbClr val="FFFFFF"/>
                </a:solidFill>
              </a:rPr>
              <a:t>- Các trường THCS, THPT đều có họp đầu năm phân công giảng dạy dân chủ, hợp lí; trong năm học thực hiện chế độ sinh hoạt tổ nhóm định kì, phân công giảng dạy chuyên đề trao đổi kinh nghiệm chuyên môn, phân công biên soạn tài liệu chung của tổ.</a:t>
            </a:r>
            <a:endParaRPr lang="en-US" sz="3200" dirty="0">
              <a:solidFill>
                <a:srgbClr val="FFFFFF"/>
              </a:solidFill>
            </a:endParaRPr>
          </a:p>
          <a:p>
            <a:endParaRPr lang="en-US" sz="3200" dirty="0">
              <a:solidFill>
                <a:srgbClr val="FFFFFF"/>
              </a:solidFill>
            </a:endParaRPr>
          </a:p>
        </p:txBody>
      </p:sp>
    </p:spTree>
    <p:extLst>
      <p:ext uri="{BB962C8B-B14F-4D97-AF65-F5344CB8AC3E}">
        <p14:creationId xmlns:p14="http://schemas.microsoft.com/office/powerpoint/2010/main" val="3792258678"/>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pPr marL="0" indent="0">
              <a:buNone/>
            </a:pPr>
            <a:r>
              <a:rPr lang="nb-NO" sz="3200" b="1" dirty="0">
                <a:solidFill>
                  <a:srgbClr val="FFFFFF"/>
                </a:solidFill>
              </a:rPr>
              <a:t>3. Hoạt động chuyên môn - Ngoại khóa.</a:t>
            </a:r>
            <a:endParaRPr lang="en-US" sz="3200" dirty="0">
              <a:solidFill>
                <a:srgbClr val="FFFFFF"/>
              </a:solidFill>
            </a:endParaRPr>
          </a:p>
          <a:p>
            <a:r>
              <a:rPr lang="nb-NO" sz="3200" b="1" dirty="0">
                <a:solidFill>
                  <a:srgbClr val="FFFFFF"/>
                </a:solidFill>
              </a:rPr>
              <a:t> 	3.1. Hoạt động chuyên môn.</a:t>
            </a:r>
            <a:endParaRPr lang="en-US" sz="3200" dirty="0">
              <a:solidFill>
                <a:srgbClr val="FFFFFF"/>
              </a:solidFill>
            </a:endParaRPr>
          </a:p>
          <a:p>
            <a:r>
              <a:rPr lang="nb-NO" sz="3200" dirty="0">
                <a:solidFill>
                  <a:srgbClr val="FFFFFF"/>
                </a:solidFill>
              </a:rPr>
              <a:t>- Các Phòng Giáo dục và Đào tạo các quận huyện đều có kế hoạch triển khai phương hướng nhiệm vụ năm học đến các trường THCS, kịp thời triển khai bổ sung các nhiệm vụ chuyên môn bổ sung trong năm học của Bộ, Sở Giáo Dục và Đào tạo. </a:t>
            </a:r>
            <a:endParaRPr lang="en-US" sz="3200" dirty="0">
              <a:solidFill>
                <a:srgbClr val="FFFFFF"/>
              </a:solidFill>
            </a:endParaRPr>
          </a:p>
          <a:p>
            <a:endParaRPr lang="en-US" sz="3200" dirty="0">
              <a:solidFill>
                <a:srgbClr val="FFFFFF"/>
              </a:solidFill>
            </a:endParaRPr>
          </a:p>
          <a:p>
            <a:endParaRPr lang="en-US" sz="3200" dirty="0">
              <a:solidFill>
                <a:srgbClr val="FFFFFF"/>
              </a:solidFill>
            </a:endParaRPr>
          </a:p>
        </p:txBody>
      </p:sp>
    </p:spTree>
    <p:extLst>
      <p:ext uri="{BB962C8B-B14F-4D97-AF65-F5344CB8AC3E}">
        <p14:creationId xmlns:p14="http://schemas.microsoft.com/office/powerpoint/2010/main" val="3190799353"/>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r>
              <a:rPr lang="nb-NO" sz="3200" b="1" dirty="0">
                <a:solidFill>
                  <a:srgbClr val="FFFFFF"/>
                </a:solidFill>
              </a:rPr>
              <a:t>3. Hoạt động chuyên môn - Ngoại khóa.</a:t>
            </a:r>
            <a:endParaRPr lang="en-US" sz="3200" dirty="0">
              <a:solidFill>
                <a:srgbClr val="FFFFFF"/>
              </a:solidFill>
            </a:endParaRPr>
          </a:p>
          <a:p>
            <a:r>
              <a:rPr lang="nb-NO" sz="3200" b="1" dirty="0">
                <a:solidFill>
                  <a:srgbClr val="FFFFFF"/>
                </a:solidFill>
              </a:rPr>
              <a:t> 3.1. Hoạt động chuyên môn.</a:t>
            </a:r>
            <a:endParaRPr lang="en-US" sz="3200" dirty="0">
              <a:solidFill>
                <a:srgbClr val="FFFFFF"/>
              </a:solidFill>
            </a:endParaRPr>
          </a:p>
          <a:p>
            <a:r>
              <a:rPr lang="nb-NO" sz="3200" dirty="0">
                <a:solidFill>
                  <a:srgbClr val="FFFFFF"/>
                </a:solidFill>
              </a:rPr>
              <a:t>- Việc xây dựng các chuyên đề cấp huyện đã đều tay hơn, phân công cho các trường THCS thực hiện nhịp nhàng, đồng bộ và hiệu quả hơn.</a:t>
            </a:r>
            <a:endParaRPr lang="en-US" sz="3200" dirty="0">
              <a:solidFill>
                <a:srgbClr val="FFFFFF"/>
              </a:solidFill>
            </a:endParaRPr>
          </a:p>
          <a:p>
            <a:endParaRPr lang="en-US" sz="3200" dirty="0">
              <a:solidFill>
                <a:srgbClr val="FFFFFF"/>
              </a:solidFill>
            </a:endParaRPr>
          </a:p>
          <a:p>
            <a:endParaRPr lang="en-US" sz="3200" dirty="0">
              <a:solidFill>
                <a:srgbClr val="FFFFFF"/>
              </a:solidFill>
            </a:endParaRPr>
          </a:p>
          <a:p>
            <a:endParaRPr lang="en-US" sz="3200" dirty="0">
              <a:solidFill>
                <a:srgbClr val="FFFFFF"/>
              </a:solidFill>
            </a:endParaRPr>
          </a:p>
        </p:txBody>
      </p:sp>
    </p:spTree>
    <p:extLst>
      <p:ext uri="{BB962C8B-B14F-4D97-AF65-F5344CB8AC3E}">
        <p14:creationId xmlns:p14="http://schemas.microsoft.com/office/powerpoint/2010/main" val="1060084384"/>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Autofit/>
          </a:bodyPr>
          <a:lstStyle/>
          <a:p>
            <a:r>
              <a:rPr lang="nb-NO" sz="3200" b="1" dirty="0">
                <a:solidFill>
                  <a:srgbClr val="FFFFFF"/>
                </a:solidFill>
              </a:rPr>
              <a:t>3. Hoạt động chuyên môn - Ngoại khóa.</a:t>
            </a:r>
            <a:endParaRPr lang="en-US" sz="3200" dirty="0">
              <a:solidFill>
                <a:srgbClr val="FFFFFF"/>
              </a:solidFill>
            </a:endParaRPr>
          </a:p>
          <a:p>
            <a:r>
              <a:rPr lang="nb-NO" sz="3200" b="1" dirty="0">
                <a:solidFill>
                  <a:srgbClr val="FFFFFF"/>
                </a:solidFill>
              </a:rPr>
              <a:t> 	3.1. Hoạt động chuyên môn.</a:t>
            </a:r>
            <a:endParaRPr lang="en-US" sz="3200" dirty="0">
              <a:solidFill>
                <a:srgbClr val="FFFFFF"/>
              </a:solidFill>
            </a:endParaRPr>
          </a:p>
          <a:p>
            <a:r>
              <a:rPr lang="nb-NO" sz="3200" dirty="0">
                <a:solidFill>
                  <a:srgbClr val="FFFFFF"/>
                </a:solidFill>
              </a:rPr>
              <a:t>- Việc ra đề theo khung ma trận đề có định hướng phát triển năng lực học sinh bước đầu thực hiện có kết quả tốt, làm chuyển biến nhận thức của giáo viên và học sinh đối với việc dạy và học môn địa lí THCS theo hướng phát triển năng lực học sinh.</a:t>
            </a:r>
            <a:endParaRPr lang="en-US" sz="3200" dirty="0">
              <a:solidFill>
                <a:srgbClr val="FFFFFF"/>
              </a:solidFill>
            </a:endParaRPr>
          </a:p>
          <a:p>
            <a:endParaRPr lang="en-US" sz="3200" dirty="0">
              <a:solidFill>
                <a:srgbClr val="FFFFFF"/>
              </a:solidFill>
            </a:endParaRPr>
          </a:p>
        </p:txBody>
      </p:sp>
    </p:spTree>
    <p:extLst>
      <p:ext uri="{BB962C8B-B14F-4D97-AF65-F5344CB8AC3E}">
        <p14:creationId xmlns:p14="http://schemas.microsoft.com/office/powerpoint/2010/main" val="4038690291"/>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Autofit/>
          </a:bodyPr>
          <a:lstStyle/>
          <a:p>
            <a:r>
              <a:rPr lang="nb-NO" sz="3200" b="1" dirty="0">
                <a:solidFill>
                  <a:srgbClr val="FFFFFF"/>
                </a:solidFill>
              </a:rPr>
              <a:t>3. Hoạt động chuyên môn - Ngoại khóa.</a:t>
            </a:r>
            <a:endParaRPr lang="en-US" sz="3200" dirty="0">
              <a:solidFill>
                <a:srgbClr val="FFFFFF"/>
              </a:solidFill>
            </a:endParaRPr>
          </a:p>
          <a:p>
            <a:r>
              <a:rPr lang="nb-NO" sz="3200" b="1" dirty="0">
                <a:solidFill>
                  <a:srgbClr val="FFFFFF"/>
                </a:solidFill>
              </a:rPr>
              <a:t> 	3.1. Hoạt động chuyên môn.</a:t>
            </a:r>
            <a:endParaRPr lang="en-US" sz="3200" dirty="0">
              <a:solidFill>
                <a:srgbClr val="FFFFFF"/>
              </a:solidFill>
            </a:endParaRPr>
          </a:p>
          <a:p>
            <a:r>
              <a:rPr lang="nb-NO" sz="3200" dirty="0">
                <a:solidFill>
                  <a:srgbClr val="FFFFFF"/>
                </a:solidFill>
              </a:rPr>
              <a:t>- Các giáo viên trong tổ bộ môn thực hiện tốt công tác dự giờ, thao giảng trao đổi kinh nghiệm ở trường, ở cụm trường.</a:t>
            </a:r>
            <a:endParaRPr lang="en-US" sz="3200" dirty="0">
              <a:solidFill>
                <a:srgbClr val="FFFFFF"/>
              </a:solidFill>
            </a:endParaRPr>
          </a:p>
          <a:p>
            <a:r>
              <a:rPr lang="nb-NO" sz="3200" dirty="0">
                <a:solidFill>
                  <a:srgbClr val="FFFFFF"/>
                </a:solidFill>
              </a:rPr>
              <a:t>- Kiểm tra đánh giá đầy đủ theo đúng quy chế chuyên môn, trong kiểm tra đánh giá đảm bảo đánh giá nghiêm túc, trung thực kết quả học tập của học sinh.</a:t>
            </a:r>
            <a:endParaRPr lang="en-US" sz="3200" dirty="0">
              <a:solidFill>
                <a:srgbClr val="FFFFFF"/>
              </a:solidFill>
            </a:endParaRPr>
          </a:p>
          <a:p>
            <a:endParaRPr lang="en-US" sz="3200" dirty="0">
              <a:solidFill>
                <a:srgbClr val="FFFFFF"/>
              </a:solidFill>
            </a:endParaRPr>
          </a:p>
        </p:txBody>
      </p:sp>
    </p:spTree>
    <p:extLst>
      <p:ext uri="{BB962C8B-B14F-4D97-AF65-F5344CB8AC3E}">
        <p14:creationId xmlns:p14="http://schemas.microsoft.com/office/powerpoint/2010/main" val="420385179"/>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Autofit/>
          </a:bodyPr>
          <a:lstStyle/>
          <a:p>
            <a:pPr marL="0" indent="0">
              <a:buNone/>
            </a:pPr>
            <a:r>
              <a:rPr lang="nb-NO" sz="3200" b="1" dirty="0">
                <a:solidFill>
                  <a:srgbClr val="FFFFFF"/>
                </a:solidFill>
              </a:rPr>
              <a:t>3. Hoạt động chuyên môn - Ngoại khóa.</a:t>
            </a:r>
            <a:endParaRPr lang="en-US" sz="3200" dirty="0">
              <a:solidFill>
                <a:srgbClr val="FFFFFF"/>
              </a:solidFill>
            </a:endParaRPr>
          </a:p>
          <a:p>
            <a:r>
              <a:rPr lang="nb-NO" sz="3200" b="1" dirty="0">
                <a:solidFill>
                  <a:srgbClr val="FFFFFF"/>
                </a:solidFill>
              </a:rPr>
              <a:t> 	3.1. Hoạt động chuyên môn.</a:t>
            </a:r>
            <a:endParaRPr lang="en-US" sz="3200" dirty="0">
              <a:solidFill>
                <a:srgbClr val="FFFFFF"/>
              </a:solidFill>
            </a:endParaRPr>
          </a:p>
          <a:p>
            <a:r>
              <a:rPr lang="nb-NO" sz="3200" dirty="0">
                <a:solidFill>
                  <a:srgbClr val="FFFFFF"/>
                </a:solidFill>
              </a:rPr>
              <a:t>- Tổ chức thành công kỳ thi môn Địa lí lớp 10 và lớp 11 Olympic Thành phố Hồ Chí Minh lần V năm học 2018 – 2019, tạo sân chơi cho học sinh giỏi môn Địa lí Thành phố THPT.</a:t>
            </a:r>
            <a:endParaRPr lang="en-US" sz="3200" dirty="0">
              <a:solidFill>
                <a:srgbClr val="FFFFFF"/>
              </a:solidFill>
            </a:endParaRPr>
          </a:p>
          <a:p>
            <a:r>
              <a:rPr lang="nb-NO" sz="3200" dirty="0">
                <a:solidFill>
                  <a:srgbClr val="FFFFFF"/>
                </a:solidFill>
              </a:rPr>
              <a:t>- Tổ chức thành công ký thi Olympic Thành phố Hồ Chí Minh THCS lần I năm học 2018 – 2019, tạo sân chơi cho học sinh giỏi môn Địa lí THCS lớp 6, 7, 8.</a:t>
            </a:r>
            <a:endParaRPr lang="en-US" sz="3200" dirty="0">
              <a:solidFill>
                <a:srgbClr val="FFFFFF"/>
              </a:solidFill>
            </a:endParaRPr>
          </a:p>
        </p:txBody>
      </p:sp>
    </p:spTree>
    <p:extLst>
      <p:ext uri="{BB962C8B-B14F-4D97-AF65-F5344CB8AC3E}">
        <p14:creationId xmlns:p14="http://schemas.microsoft.com/office/powerpoint/2010/main" val="3188819859"/>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pPr marL="0" indent="0">
              <a:buNone/>
            </a:pPr>
            <a:r>
              <a:rPr lang="nb-NO" sz="3200" b="1" dirty="0">
                <a:solidFill>
                  <a:srgbClr val="FFFFFF"/>
                </a:solidFill>
              </a:rPr>
              <a:t> 4. Những tồn tại, hạn chế.</a:t>
            </a:r>
            <a:endParaRPr lang="en-US" sz="3200" dirty="0">
              <a:solidFill>
                <a:srgbClr val="FFFFFF"/>
              </a:solidFill>
            </a:endParaRPr>
          </a:p>
          <a:p>
            <a:r>
              <a:rPr lang="nb-NO" sz="3200" dirty="0">
                <a:solidFill>
                  <a:srgbClr val="FFFFFF"/>
                </a:solidFill>
              </a:rPr>
              <a:t>- Một số giáo viên năng lực ứng dụng công nghệ thông tin vào việc soạn giảng còn yếu, chưa tự tin thực hiện giảng dạy bằng công nghệ trong các tiết học bình thường.</a:t>
            </a:r>
            <a:endParaRPr lang="en-US" sz="3200" dirty="0">
              <a:solidFill>
                <a:srgbClr val="FFFFFF"/>
              </a:solidFill>
            </a:endParaRPr>
          </a:p>
          <a:p>
            <a:r>
              <a:rPr lang="nb-NO" sz="3200" dirty="0">
                <a:solidFill>
                  <a:srgbClr val="FFFFFF"/>
                </a:solidFill>
              </a:rPr>
              <a:t>- Một số giáo viên chưa mạnh dạn góp ý trong các tiết thao giảng, dự giờ; góp ý chưa đúng yêu cầu trong các tiết dạy học theo định hướng nghiên cứu bài học. </a:t>
            </a:r>
            <a:endParaRPr lang="en-US" sz="3200" dirty="0">
              <a:solidFill>
                <a:srgbClr val="FFFFFF"/>
              </a:solidFill>
            </a:endParaRPr>
          </a:p>
        </p:txBody>
      </p:sp>
    </p:spTree>
    <p:extLst>
      <p:ext uri="{BB962C8B-B14F-4D97-AF65-F5344CB8AC3E}">
        <p14:creationId xmlns:p14="http://schemas.microsoft.com/office/powerpoint/2010/main" val="725966196"/>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Autofit/>
          </a:bodyPr>
          <a:lstStyle/>
          <a:p>
            <a:r>
              <a:rPr lang="nb-NO" sz="3200" b="1" dirty="0">
                <a:solidFill>
                  <a:srgbClr val="FFFFFF"/>
                </a:solidFill>
              </a:rPr>
              <a:t> 4. Những tồn tại, hạn chế.</a:t>
            </a:r>
            <a:endParaRPr lang="en-US" sz="3200" dirty="0">
              <a:solidFill>
                <a:srgbClr val="FFFFFF"/>
              </a:solidFill>
            </a:endParaRPr>
          </a:p>
          <a:p>
            <a:r>
              <a:rPr lang="nb-NO" sz="3200" dirty="0">
                <a:solidFill>
                  <a:srgbClr val="FFFFFF"/>
                </a:solidFill>
              </a:rPr>
              <a:t>- Giáo viên trẻ còn thiếu kinh nghiệm trong giảng dạy và quản lí, tổ chức hoạt động dạy học và các hoạt động ngoại khoá chưa đạt hiệu quả cao. </a:t>
            </a:r>
            <a:endParaRPr lang="en-US" sz="3200" dirty="0">
              <a:solidFill>
                <a:srgbClr val="FFFFFF"/>
              </a:solidFill>
            </a:endParaRPr>
          </a:p>
          <a:p>
            <a:r>
              <a:rPr lang="nb-NO" sz="3200" dirty="0">
                <a:solidFill>
                  <a:srgbClr val="FFFFFF"/>
                </a:solidFill>
              </a:rPr>
              <a:t>- Một số tổ bộ môn ở các trường THCS, THPT trong bàn bạc chuyên môn hàng tháng chưa thống nhất được các vấn đề chung trong giảng dạy, chưa thống nhất được quan điểm về đề và nội dung kiểm tra đánh giá.</a:t>
            </a:r>
            <a:endParaRPr lang="en-US" sz="3200" dirty="0">
              <a:solidFill>
                <a:srgbClr val="FFFFFF"/>
              </a:solidFill>
            </a:endParaRPr>
          </a:p>
        </p:txBody>
      </p:sp>
    </p:spTree>
    <p:extLst>
      <p:ext uri="{BB962C8B-B14F-4D97-AF65-F5344CB8AC3E}">
        <p14:creationId xmlns:p14="http://schemas.microsoft.com/office/powerpoint/2010/main" val="2025621127"/>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Autofit/>
          </a:bodyPr>
          <a:lstStyle/>
          <a:p>
            <a:pPr marL="0" indent="0">
              <a:buNone/>
            </a:pPr>
            <a:r>
              <a:rPr lang="nb-NO" sz="2800" b="1" dirty="0">
                <a:solidFill>
                  <a:srgbClr val="FFFFFF"/>
                </a:solidFill>
              </a:rPr>
              <a:t> 4. Những tồn tại, hạn chế.</a:t>
            </a:r>
            <a:endParaRPr lang="en-US" sz="2800" dirty="0">
              <a:solidFill>
                <a:srgbClr val="FFFFFF"/>
              </a:solidFill>
            </a:endParaRPr>
          </a:p>
          <a:p>
            <a:r>
              <a:rPr lang="nb-NO" sz="2800" dirty="0">
                <a:solidFill>
                  <a:srgbClr val="FFFFFF"/>
                </a:solidFill>
              </a:rPr>
              <a:t>-Việc thực hiện họp chuyên môn tổ bộ môn theo tinh thần nghiên cứu bài học  chưa đạt kết quả mong muốn. Các cuộc họp vẫn còn nặng về hành chính, chưa thực hiện được yêu cầu sinh hoạt chuyên môn theo nghiên cứu bài học.</a:t>
            </a:r>
            <a:endParaRPr lang="en-US" sz="2800" dirty="0">
              <a:solidFill>
                <a:srgbClr val="FFFFFF"/>
              </a:solidFill>
            </a:endParaRPr>
          </a:p>
          <a:p>
            <a:r>
              <a:rPr lang="nb-NO" sz="2800" dirty="0">
                <a:solidFill>
                  <a:srgbClr val="FFFFFF"/>
                </a:solidFill>
              </a:rPr>
              <a:t>- Nhiều giáo viên chưa thực hiện đăng kí tài khoản trong Trường học kết nối, một số giáo viên chỉ đăng kí trường học kết nối chưa tham gia các sinh hoạt chuyên môn và chưa tổ chức hoạt động dạy và học đối với học sinh mình trong trường học kết nối.</a:t>
            </a:r>
            <a:endParaRPr lang="en-US" sz="2800" dirty="0">
              <a:solidFill>
                <a:srgbClr val="FFFFFF"/>
              </a:solidFill>
            </a:endParaRPr>
          </a:p>
        </p:txBody>
      </p:sp>
    </p:spTree>
    <p:extLst>
      <p:ext uri="{BB962C8B-B14F-4D97-AF65-F5344CB8AC3E}">
        <p14:creationId xmlns:p14="http://schemas.microsoft.com/office/powerpoint/2010/main" val="3789695730"/>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pPr marL="0" indent="0">
              <a:buNone/>
            </a:pPr>
            <a:r>
              <a:rPr lang="nb-NO" sz="3200" b="1" dirty="0">
                <a:solidFill>
                  <a:srgbClr val="FFFFFF"/>
                </a:solidFill>
              </a:rPr>
              <a:t>4. Những tồn tại, hạn chế.</a:t>
            </a:r>
            <a:endParaRPr lang="en-US" sz="3200" dirty="0">
              <a:solidFill>
                <a:srgbClr val="FFFFFF"/>
              </a:solidFill>
            </a:endParaRPr>
          </a:p>
          <a:p>
            <a:r>
              <a:rPr lang="nb-NO" sz="3200" dirty="0">
                <a:solidFill>
                  <a:srgbClr val="FFFFFF"/>
                </a:solidFill>
              </a:rPr>
              <a:t>- Việc sử dụng tập bản đồ Địa lí lớp 6, 7, 8, 10, 11 vào kiểm tra đánh giá chưa rộng khắp.</a:t>
            </a:r>
            <a:endParaRPr lang="en-US" sz="3200" dirty="0">
              <a:solidFill>
                <a:srgbClr val="FFFFFF"/>
              </a:solidFill>
            </a:endParaRPr>
          </a:p>
          <a:p>
            <a:r>
              <a:rPr lang="nb-NO" sz="3200" dirty="0">
                <a:solidFill>
                  <a:srgbClr val="FFFFFF"/>
                </a:solidFill>
              </a:rPr>
              <a:t>- Chất lượng học sinh giỏi môn Địa lí THPT Thành phố Hồ Chí Minh có tiến bộ nhưng chưa cao, chưa đáp ứng yêu cầu cung ứng nguồn nhân lực chất lượng cao cho sự nghiệp công nghiệp hoá, hiện đại hoá Thành phố.</a:t>
            </a:r>
            <a:endParaRPr lang="en-US" sz="3200" dirty="0">
              <a:solidFill>
                <a:srgbClr val="FFFFFF"/>
              </a:solidFill>
            </a:endParaRPr>
          </a:p>
        </p:txBody>
      </p:sp>
    </p:spTree>
    <p:extLst>
      <p:ext uri="{BB962C8B-B14F-4D97-AF65-F5344CB8AC3E}">
        <p14:creationId xmlns:p14="http://schemas.microsoft.com/office/powerpoint/2010/main" val="335481750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516835"/>
            <a:ext cx="3084844" cy="5772840"/>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4" name="Rectangle 13">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Chỗ dành sẵn cho Nội dung 2">
            <a:extLst>
              <a:ext uri="{FF2B5EF4-FFF2-40B4-BE49-F238E27FC236}">
                <a16:creationId xmlns:a16="http://schemas.microsoft.com/office/drawing/2014/main" id="{E2038C9A-8587-46A0-8902-E5638B2E54EA}"/>
              </a:ext>
            </a:extLst>
          </p:cNvPr>
          <p:cNvGraphicFramePr>
            <a:graphicFrameLocks noGrp="1"/>
          </p:cNvGraphicFramePr>
          <p:nvPr>
            <p:ph idx="1"/>
            <p:extLst>
              <p:ext uri="{D42A27DB-BD31-4B8C-83A1-F6EECF244321}">
                <p14:modId xmlns:p14="http://schemas.microsoft.com/office/powerpoint/2010/main" val="1778466040"/>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43918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781877" y="643467"/>
            <a:ext cx="3467569" cy="5571066"/>
          </a:xfrm>
        </p:spPr>
        <p:txBody>
          <a:bodyPr anchor="ctr">
            <a:normAutofit/>
          </a:bodyPr>
          <a:lstStyle/>
          <a:p>
            <a:r>
              <a:rPr lang="nb-NO" sz="4000" b="1">
                <a:solidFill>
                  <a:srgbClr val="FFFFFF"/>
                </a:solidFill>
              </a:rPr>
              <a:t>B. KẾT QUẢ THỰC HIỆN TRONG NĂM HỌC 2018 – 2019.</a:t>
            </a:r>
            <a:endParaRPr lang="en-US" sz="4000" b="1">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5124206" y="643467"/>
            <a:ext cx="6104288" cy="5571065"/>
          </a:xfrm>
        </p:spPr>
        <p:txBody>
          <a:bodyPr anchor="ctr">
            <a:normAutofit/>
          </a:bodyPr>
          <a:lstStyle/>
          <a:p>
            <a:r>
              <a:rPr lang="nb-NO" sz="3200" b="1" dirty="0">
                <a:solidFill>
                  <a:srgbClr val="FFFFFF"/>
                </a:solidFill>
              </a:rPr>
              <a:t>4. Những tồn tại, hạn chế.</a:t>
            </a:r>
            <a:endParaRPr lang="en-US" sz="3200" dirty="0">
              <a:solidFill>
                <a:srgbClr val="FFFFFF"/>
              </a:solidFill>
            </a:endParaRPr>
          </a:p>
          <a:p>
            <a:r>
              <a:rPr lang="nb-NO" sz="3200" dirty="0">
                <a:solidFill>
                  <a:srgbClr val="FFFFFF"/>
                </a:solidFill>
              </a:rPr>
              <a:t>- Chưa xây dựng và triển khai được các chuyên đề dạy học địa lí theo định hướng phát triển năng lực học sinh trong năm học 2018 – 2019 ở các trường THCS.</a:t>
            </a:r>
            <a:endParaRPr lang="en-US" sz="3200" dirty="0">
              <a:solidFill>
                <a:srgbClr val="FFFFFF"/>
              </a:solidFill>
            </a:endParaRPr>
          </a:p>
          <a:p>
            <a:r>
              <a:rPr lang="nb-NO" sz="3200" dirty="0">
                <a:solidFill>
                  <a:srgbClr val="FFFFFF"/>
                </a:solidFill>
              </a:rPr>
              <a:t>- Các chuyên đề môn Địa lí theo mô hình trường học mới ở huyện Củ Chi phát huy hiệu quả có tính điển hình nhưng lại thu hẹp có 1 trường THCS.</a:t>
            </a:r>
            <a:endParaRPr lang="en-US" sz="3200" dirty="0">
              <a:solidFill>
                <a:srgbClr val="FFFFFF"/>
              </a:solidFill>
            </a:endParaRPr>
          </a:p>
        </p:txBody>
      </p:sp>
    </p:spTree>
    <p:extLst>
      <p:ext uri="{BB962C8B-B14F-4D97-AF65-F5344CB8AC3E}">
        <p14:creationId xmlns:p14="http://schemas.microsoft.com/office/powerpoint/2010/main" val="1438533970"/>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1097280" y="286603"/>
            <a:ext cx="10058400" cy="1450757"/>
          </a:xfrm>
        </p:spPr>
        <p:txBody>
          <a:bodyPr>
            <a:normAutofit/>
          </a:bodyPr>
          <a:lstStyle/>
          <a:p>
            <a:r>
              <a:rPr lang="nb-NO" b="1"/>
              <a:t>C</a:t>
            </a:r>
            <a:r>
              <a:rPr lang="vi-VN" b="1"/>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1097280" y="1845734"/>
            <a:ext cx="10058400" cy="4023360"/>
          </a:xfrm>
        </p:spPr>
        <p:txBody>
          <a:bodyPr>
            <a:noAutofit/>
          </a:bodyPr>
          <a:lstStyle/>
          <a:p>
            <a:r>
              <a:rPr lang="nb-NO" sz="3200" b="1"/>
              <a:t> </a:t>
            </a:r>
            <a:r>
              <a:rPr lang="nb-NO" sz="3200"/>
              <a:t>1. Tiếp tục thực hiện tốt chương trình và sách giáo khoa THCS và THPT theo hướng giảm tải trên toàn thành phố</a:t>
            </a:r>
            <a:endParaRPr lang="en-US" sz="3200"/>
          </a:p>
          <a:p>
            <a:r>
              <a:rPr lang="nb-NO" sz="3200"/>
              <a:t>2. Tiếp tục tổ chức hoạt động chuyên môn ở đơn vị thông qua Trường học kết nối.</a:t>
            </a:r>
            <a:endParaRPr lang="en-US" sz="3200"/>
          </a:p>
          <a:p>
            <a:r>
              <a:rPr lang="nb-NO" sz="3200"/>
              <a:t>3. Nâng cao chất lượng giảng dạy trong nhà trường đáp ứng yêu cầu đổi mới phổ thông. Bồi dưỡng đội ngũ giáo viên trẻ tiếp nhận lớp 8, 9, lớp 12.</a:t>
            </a:r>
            <a:endParaRPr lang="en-US" sz="3200"/>
          </a:p>
          <a:p>
            <a:pPr marL="0" indent="0">
              <a:buNone/>
            </a:pPr>
            <a:endParaRPr lang="en-US" sz="3200"/>
          </a:p>
          <a:p>
            <a:endParaRPr lang="en-US" sz="3200"/>
          </a:p>
          <a:p>
            <a:endParaRPr lang="en-US" sz="3200"/>
          </a:p>
          <a:p>
            <a:endParaRPr lang="en-US" sz="3200"/>
          </a:p>
          <a:p>
            <a:endParaRPr lang="en-US" sz="3200" dirty="0"/>
          </a:p>
        </p:txBody>
      </p:sp>
    </p:spTree>
    <p:extLst>
      <p:ext uri="{BB962C8B-B14F-4D97-AF65-F5344CB8AC3E}">
        <p14:creationId xmlns:p14="http://schemas.microsoft.com/office/powerpoint/2010/main" val="38960445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a:xfrm>
            <a:off x="1097280" y="286603"/>
            <a:ext cx="10058400" cy="1450757"/>
          </a:xfrm>
        </p:spPr>
        <p:txBody>
          <a:bodyPr>
            <a:normAutofit/>
          </a:bodyPr>
          <a:lstStyle/>
          <a:p>
            <a:r>
              <a:rPr lang="nb-NO" b="1"/>
              <a:t>C</a:t>
            </a:r>
            <a:r>
              <a:rPr lang="vi-VN" b="1"/>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a:xfrm>
            <a:off x="1097280" y="1845734"/>
            <a:ext cx="10058400" cy="4023360"/>
          </a:xfrm>
        </p:spPr>
        <p:txBody>
          <a:bodyPr>
            <a:noAutofit/>
          </a:bodyPr>
          <a:lstStyle/>
          <a:p>
            <a:r>
              <a:rPr lang="nb-NO" sz="3200"/>
              <a:t>4. Thực hiện tốt việc làm đồ dùng dạy học khối THCS, đẩy mạnh thao giảng lớp 9 và lớp 12 theo hướng nghiên cứu bài học.</a:t>
            </a:r>
            <a:endParaRPr lang="en-US" sz="3200"/>
          </a:p>
          <a:p>
            <a:r>
              <a:rPr lang="nb-NO" sz="3200"/>
              <a:t>5. Tiếp tục thực hiện giáo dục tích hợp tài nguyên, môi trường, dân số, tiết kiệm năng lượng, tài nguyên và môi trường biển đảo, giáo dục di sản, biến đổi khí hậu và phòng chống thiên tai, giảng dạy địa lí địa phương, </a:t>
            </a:r>
            <a:r>
              <a:rPr lang="nb-NO" sz="3200" b="1">
                <a:solidFill>
                  <a:srgbClr val="FF0000"/>
                </a:solidFill>
              </a:rPr>
              <a:t>sử dụng tập bản đồ các tỉnh vùng Đông Nam Bộ để giảng dạy địa lí địa phương Thành phố Hồ Chí Minh.</a:t>
            </a:r>
            <a:endParaRPr lang="en-US" sz="3200" b="1">
              <a:solidFill>
                <a:srgbClr val="FF0000"/>
              </a:solidFill>
            </a:endParaRPr>
          </a:p>
          <a:p>
            <a:endParaRPr lang="en-US" sz="3200"/>
          </a:p>
          <a:p>
            <a:pPr marL="0" indent="0">
              <a:buNone/>
            </a:pPr>
            <a:endParaRPr lang="en-US" sz="3200"/>
          </a:p>
          <a:p>
            <a:endParaRPr lang="en-US" sz="3200"/>
          </a:p>
          <a:p>
            <a:endParaRPr lang="en-US" sz="3200"/>
          </a:p>
          <a:p>
            <a:endParaRPr lang="en-US" sz="3200"/>
          </a:p>
          <a:p>
            <a:endParaRPr lang="en-US" sz="3200" dirty="0"/>
          </a:p>
        </p:txBody>
      </p:sp>
    </p:spTree>
    <p:extLst>
      <p:ext uri="{BB962C8B-B14F-4D97-AF65-F5344CB8AC3E}">
        <p14:creationId xmlns:p14="http://schemas.microsoft.com/office/powerpoint/2010/main" val="1618254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6. Tổ trưởng chuyên môn các trường THCS, THPT tập huấn chuyên đề giảm tải sách giáo khoa THCS và THPT, đổi mới dạy học, đổi mới kiểm tra đánh giá theo định hướng phát triển năng lực học sinh cho giáo viên Địa lí THCS, THPT mới ra trường 3 năm gần đây.</a:t>
            </a:r>
            <a:endParaRPr lang="en-US" sz="3200" dirty="0"/>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4083284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7. Tập huấn giáo viên Địa lí THPT toàn thành phố về xây dựng chuyên đề dạy học bộ môn Địa lí THPT theo định hướng phát triển năng lực học sinh để chuẩn bị cho việc phát triển chương trình giáo dục phổ thông môn Địa lí. Cố gắng tối thiểu mỗi khối lớp 1 chuyên đề/học kì đưa lên trường học kết nối.</a:t>
            </a:r>
            <a:endParaRPr lang="en-US" sz="3200" dirty="0"/>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2674402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8. Tiếp tục triển khai dạy học tích hợp MÔ HÌNH TRƯỜNG HỌC MỚI vào môn Địa lí lớp 9 THCS ở trường học theo mô hình trường học mới ở Huyện Củ Chi, tổ chức các trường THCS còn lại trên địa bàn Thành phố theo hướng triển khai xây dựng chuyên đề dạy học bộ môn Địa lí THCS theo định hướng phát triển năng lực học sinh để chuẩn bị cho việc phát triển chương trình giáo dục phổ thông môn Địa lí. Cố gắng tối thiểu mỗi khối lớp 1 chuyên đề/học kì đưa lên trường học kết nối. </a:t>
            </a:r>
            <a:endParaRPr lang="en-US" sz="3200" dirty="0"/>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37296542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9. Tiếp tục tập huấn đổi mới phương pháp dạy học và kiểm tra đánh giá theo định hướng phát triển năng lực học sinh, tập huấn và triển khai phương pháp, kĩ thuật dạy học theo nhóm và phát triển năng lực tự học trong môn Địa lí THCS, THPT </a:t>
            </a:r>
            <a:r>
              <a:rPr lang="nb-NO" sz="3200" b="1" dirty="0">
                <a:solidFill>
                  <a:srgbClr val="FF0000"/>
                </a:solidFill>
              </a:rPr>
              <a:t>chuẩn bị cho việc triển khai chương trình giáo dục phổ thông tổng thể</a:t>
            </a:r>
            <a:r>
              <a:rPr lang="nb-NO" sz="3200" dirty="0"/>
              <a:t>.</a:t>
            </a:r>
            <a:endParaRPr lang="en-US" sz="3200" dirty="0"/>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922178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000" dirty="0"/>
              <a:t>10. Đẩy mạnh việc làm đề, sử dụng ngân hàng đề thi tự luận theo hướng đánh giá khách quan theo định hướng phát triển năng lực học sinh đối với đề kiểm tra 1 tiết ở các trường THCS, đề kiểm tra học kì ở các quận huyện. Các đề kiểm tra đánh giá phải thực hiện đúng ma trận đề kiểm tra và </a:t>
            </a:r>
            <a:r>
              <a:rPr lang="nb-NO" sz="3000" b="1" dirty="0">
                <a:solidFill>
                  <a:srgbClr val="FF0000"/>
                </a:solidFill>
              </a:rPr>
              <a:t>từng bước mở rộng việc sử dụng tập bản đồ Địa lí lớp 6, 7, 8 vào kiểm tra đánh giá. Tiếp tục sử dụng tập bản đồ Địa lí lớp 9 vào thi học sinh giỏi Thành phố từ năm học 2019 – 2020. Tiếp tục sử dụng tập bản  đồ Địa lí lớp 6, 7, 8 vào đề thi Olympic Thành phố Hồ Chí Minh THCS lần II năm học 2019 – 2020.</a:t>
            </a:r>
            <a:endParaRPr lang="en-US" sz="3000" b="1" dirty="0">
              <a:solidFill>
                <a:srgbClr val="FF0000"/>
              </a:solidFill>
            </a:endParaRPr>
          </a:p>
          <a:p>
            <a:pPr marL="0" indent="0">
              <a:buNone/>
            </a:pPr>
            <a:endParaRPr lang="en-US" sz="3000" dirty="0"/>
          </a:p>
          <a:p>
            <a:endParaRPr lang="en-US" sz="3000" dirty="0"/>
          </a:p>
          <a:p>
            <a:endParaRPr lang="en-US" sz="3000" dirty="0"/>
          </a:p>
          <a:p>
            <a:endParaRPr lang="en-US" sz="3000" dirty="0"/>
          </a:p>
          <a:p>
            <a:endParaRPr lang="en-US" sz="3000" dirty="0"/>
          </a:p>
        </p:txBody>
      </p:sp>
    </p:spTree>
    <p:extLst>
      <p:ext uri="{BB962C8B-B14F-4D97-AF65-F5344CB8AC3E}">
        <p14:creationId xmlns:p14="http://schemas.microsoft.com/office/powerpoint/2010/main" val="16219397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11. Đẩy mạnh việc làm đề, sử dụng ngân hàng đề thi tự luận theo hướng đánh giá khách quan theo định hướng phát triển năng lực học sinh đối với đề kiểm tra 1 tiết và đề kiểm tra Học kì ở các trường THPT Các đề kiểm tra đánh giá phải thực hiện đúng ma trận đề kiểm tra. </a:t>
            </a:r>
            <a:r>
              <a:rPr lang="nb-NO" sz="3200" b="1" dirty="0">
                <a:solidFill>
                  <a:srgbClr val="FF0000"/>
                </a:solidFill>
              </a:rPr>
              <a:t>Tiếp tục sử dụng tập bản đồ Địa lí lớp 10, 11 vào kiểm tra đánh giá. Tiếp tục sử dụng tập bản đồ Địa lí lớp 12 vào thi học sinh giỏi Thành phố năm học 2019 – 2020.</a:t>
            </a:r>
            <a:endParaRPr lang="en-US" sz="3200" b="1" dirty="0">
              <a:solidFill>
                <a:srgbClr val="FF0000"/>
              </a:solidFill>
            </a:endParaRPr>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10129235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12. Đổi mới hoạt động dạy và học ở lớp 12 THPT thông qua xây dựng các chuyên đề dạy học theo định hướng phát triển năng lực học sinh đi đôi với việc đổi mới ôn tập thi THPT môn Địa lí.</a:t>
            </a:r>
            <a:endParaRPr lang="en-US" sz="3200" dirty="0"/>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503374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516835"/>
            <a:ext cx="3084844" cy="5772840"/>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4" name="Rectangle 13">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hỗ dành sẵn cho Nội dung 2">
            <a:extLst>
              <a:ext uri="{FF2B5EF4-FFF2-40B4-BE49-F238E27FC236}">
                <a16:creationId xmlns:a16="http://schemas.microsoft.com/office/drawing/2014/main" id="{8F7390C1-FF4D-49A6-8647-78AD501099A2}"/>
              </a:ext>
            </a:extLst>
          </p:cNvPr>
          <p:cNvGraphicFramePr>
            <a:graphicFrameLocks noGrp="1"/>
          </p:cNvGraphicFramePr>
          <p:nvPr>
            <p:ph idx="1"/>
            <p:extLst>
              <p:ext uri="{D42A27DB-BD31-4B8C-83A1-F6EECF244321}">
                <p14:modId xmlns:p14="http://schemas.microsoft.com/office/powerpoint/2010/main" val="372800878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20128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13. Tổ chức kì thi học sinh giỏi bộ môn Địa lí lớp 9 THCS, lớp 12 THPT cấp Thành phố năm học 2019 – 2020, kì thi Olympic môn Địa lí lớp 10, 11 THPT Thành phố Hồ Chí Minh lần VI năm học 2019 – 2020. </a:t>
            </a:r>
            <a:r>
              <a:rPr lang="nb-NO" sz="3200" b="1" dirty="0">
                <a:solidFill>
                  <a:srgbClr val="FF0000"/>
                </a:solidFill>
              </a:rPr>
              <a:t>Tiếp tục sử dụng tập bản đồ Địa lí lớp 10, lớp 11 vào đề thi Olympic Thành phố Hồ Chí Minh lần VI năm học 2019 – 2020.</a:t>
            </a:r>
            <a:endParaRPr lang="en-US" sz="3200" b="1" dirty="0">
              <a:solidFill>
                <a:srgbClr val="FF0000"/>
              </a:solidFill>
            </a:endParaRPr>
          </a:p>
          <a:p>
            <a:endParaRPr lang="en-US" sz="3200" dirty="0"/>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14986158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14. Tổ chức kì thi chọn đội tuyển học sinh giỏi bộ môn Địa lí lớp 12 THPT cấp Thành phố, hoàn thiện giáo trình và tổ chức bồi dưỡng đội tuyển học sinh giỏi bộ môn Địa lí lớp 12 TPHCM dự thi kì thi học sinh giỏi cấp toàn quốc năm học 2019 – 2020.</a:t>
            </a:r>
            <a:endParaRPr lang="en-US" sz="3200" dirty="0"/>
          </a:p>
          <a:p>
            <a:endParaRPr lang="en-US" sz="3200" dirty="0"/>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259545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15. Tổ chức thi giáo viên giỏi tại các trường THCS, THPT </a:t>
            </a:r>
            <a:r>
              <a:rPr lang="nb-NO" sz="3200" b="1" dirty="0">
                <a:solidFill>
                  <a:srgbClr val="FF0000"/>
                </a:solidFill>
              </a:rPr>
              <a:t>theo quy định.</a:t>
            </a:r>
            <a:endParaRPr lang="en-US" sz="3200" b="1" dirty="0">
              <a:solidFill>
                <a:srgbClr val="FF0000"/>
              </a:solidFill>
            </a:endParaRPr>
          </a:p>
          <a:p>
            <a:r>
              <a:rPr lang="nb-NO" sz="3200" dirty="0"/>
              <a:t>16. Xây dựng ngân hàng kiểm tra đánh giá môn Địa lí lớp 10, 11 và 12; ngân hàng kiểm tra đánh giá THCS.</a:t>
            </a:r>
            <a:endParaRPr lang="en-US" sz="3200" dirty="0"/>
          </a:p>
          <a:p>
            <a:r>
              <a:rPr lang="nb-NO" sz="3200" dirty="0"/>
              <a:t>17. Tổ chức tốt hoạt động dạy và học môn Địa lí lớp 12 đảm bảo yêu cầu kì thi THPT Quốc gia năm học 2019 – 2020.</a:t>
            </a:r>
            <a:endParaRPr lang="en-US" sz="3200" dirty="0"/>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41796386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61863F-6948-4611-B2A0-5AF5A2C4E825}"/>
              </a:ext>
            </a:extLst>
          </p:cNvPr>
          <p:cNvSpPr>
            <a:spLocks noGrp="1"/>
          </p:cNvSpPr>
          <p:nvPr>
            <p:ph type="title"/>
          </p:nvPr>
        </p:nvSpPr>
        <p:spPr/>
        <p:txBody>
          <a:bodyPr>
            <a:normAutofit/>
          </a:bodyPr>
          <a:lstStyle/>
          <a:p>
            <a:r>
              <a:rPr lang="nb-NO" b="1" dirty="0"/>
              <a:t>C</a:t>
            </a:r>
            <a:r>
              <a:rPr lang="vi-VN" b="1" dirty="0"/>
              <a:t>.- PHƯƠNG HƯỚNG, NHIỆM VỤ NĂM HỌC 2019-2020.</a:t>
            </a:r>
            <a:endParaRPr lang="en-US" b="1" dirty="0"/>
          </a:p>
        </p:txBody>
      </p:sp>
      <p:sp>
        <p:nvSpPr>
          <p:cNvPr id="3" name="Chỗ dành sẵn cho Nội dung 2">
            <a:extLst>
              <a:ext uri="{FF2B5EF4-FFF2-40B4-BE49-F238E27FC236}">
                <a16:creationId xmlns:a16="http://schemas.microsoft.com/office/drawing/2014/main" id="{824FFDE6-DB71-4A8A-85EE-37BE74AE49A4}"/>
              </a:ext>
            </a:extLst>
          </p:cNvPr>
          <p:cNvSpPr>
            <a:spLocks noGrp="1"/>
          </p:cNvSpPr>
          <p:nvPr>
            <p:ph idx="1"/>
          </p:nvPr>
        </p:nvSpPr>
        <p:spPr/>
        <p:txBody>
          <a:bodyPr>
            <a:noAutofit/>
          </a:bodyPr>
          <a:lstStyle/>
          <a:p>
            <a:r>
              <a:rPr lang="nb-NO" sz="3200" dirty="0"/>
              <a:t>18. </a:t>
            </a:r>
            <a:r>
              <a:rPr lang="nb-NO" sz="3200" b="1" dirty="0">
                <a:solidFill>
                  <a:srgbClr val="FF0000"/>
                </a:solidFill>
              </a:rPr>
              <a:t>Tập huấn các phần mềm đổi mới dạy và học môn Địa lí đến 100% giáo viên bộ môn Địa lí</a:t>
            </a:r>
            <a:r>
              <a:rPr lang="nb-NO" sz="3200" dirty="0"/>
              <a:t>, giúp giáo viên THCS và THPT từng bước tiếp cận đổi mới dạy và học theo hướng phát triển trường học thông minh, tạo điều kiện học sinh đổi mới hoạt động tự học theo hướng nghiên cứu khoa học, trải nghiệm sáng tạo.</a:t>
            </a:r>
            <a:endParaRPr lang="en-US" sz="3200" dirty="0"/>
          </a:p>
          <a:p>
            <a:r>
              <a:rPr lang="nb-NO" sz="3200" dirty="0"/>
              <a:t>19. </a:t>
            </a:r>
            <a:r>
              <a:rPr lang="nb-NO" sz="3200" b="1" dirty="0">
                <a:solidFill>
                  <a:srgbClr val="FF0000"/>
                </a:solidFill>
              </a:rPr>
              <a:t>Triển khai thực hiện kế hoạch dạy học và sổ báo giảng môn Địa lí điện tử từ năm học 2019 – 2020 để quản lý việc dạy và học môn Địa lí tại Thành phố Hồ Chí Minh theo hướng phát triển trường học thông minh.</a:t>
            </a:r>
            <a:endParaRPr lang="en-US" sz="3200" b="1" dirty="0">
              <a:solidFill>
                <a:srgbClr val="FF0000"/>
              </a:solidFill>
            </a:endParaRPr>
          </a:p>
          <a:p>
            <a:pPr marL="0" indent="0">
              <a:buNone/>
            </a:pPr>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604465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9F371D3-A39E-4EEB-947B-9E1DDA4FFBC8}"/>
              </a:ext>
            </a:extLst>
          </p:cNvPr>
          <p:cNvSpPr>
            <a:spLocks noGrp="1"/>
          </p:cNvSpPr>
          <p:nvPr>
            <p:ph type="title"/>
          </p:nvPr>
        </p:nvSpPr>
        <p:spPr>
          <a:xfrm>
            <a:off x="1097280" y="286603"/>
            <a:ext cx="10058400" cy="1450757"/>
          </a:xfrm>
        </p:spPr>
        <p:txBody>
          <a:bodyPr>
            <a:normAutofit/>
          </a:bodyPr>
          <a:lstStyle/>
          <a:p>
            <a:r>
              <a:rPr lang="en-US" b="1" err="1"/>
              <a:t>Nhiệm</a:t>
            </a:r>
            <a:r>
              <a:rPr lang="en-US" b="1"/>
              <a:t> </a:t>
            </a:r>
            <a:r>
              <a:rPr lang="en-US" b="1" err="1"/>
              <a:t>vụ</a:t>
            </a:r>
            <a:r>
              <a:rPr lang="en-US" b="1"/>
              <a:t> </a:t>
            </a:r>
            <a:r>
              <a:rPr lang="en-US" b="1" err="1"/>
              <a:t>mới</a:t>
            </a:r>
            <a:r>
              <a:rPr lang="en-US" b="1"/>
              <a:t> </a:t>
            </a:r>
            <a:r>
              <a:rPr lang="en-US" b="1" err="1"/>
              <a:t>bổ</a:t>
            </a:r>
            <a:r>
              <a:rPr lang="en-US" b="1"/>
              <a:t> sung</a:t>
            </a:r>
          </a:p>
        </p:txBody>
      </p:sp>
      <p:graphicFrame>
        <p:nvGraphicFramePr>
          <p:cNvPr id="5" name="Chỗ dành sẵn cho Nội dung 2">
            <a:extLst>
              <a:ext uri="{FF2B5EF4-FFF2-40B4-BE49-F238E27FC236}">
                <a16:creationId xmlns:a16="http://schemas.microsoft.com/office/drawing/2014/main" id="{5296B56E-DAB7-49CD-AC18-B2EE97307D50}"/>
              </a:ext>
            </a:extLst>
          </p:cNvPr>
          <p:cNvGraphicFramePr>
            <a:graphicFrameLocks noGrp="1"/>
          </p:cNvGraphicFramePr>
          <p:nvPr>
            <p:ph idx="1"/>
            <p:extLst>
              <p:ext uri="{D42A27DB-BD31-4B8C-83A1-F6EECF244321}">
                <p14:modId xmlns:p14="http://schemas.microsoft.com/office/powerpoint/2010/main" val="2655877467"/>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3249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605896"/>
            <a:ext cx="3084844" cy="5646208"/>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3D7477DC-CE1C-4DCF-B9CB-24F83980917A}"/>
              </a:ext>
            </a:extLst>
          </p:cNvPr>
          <p:cNvSpPr>
            <a:spLocks noGrp="1"/>
          </p:cNvSpPr>
          <p:nvPr>
            <p:ph idx="1"/>
          </p:nvPr>
        </p:nvSpPr>
        <p:spPr>
          <a:xfrm>
            <a:off x="4742016" y="605896"/>
            <a:ext cx="6413663" cy="5646208"/>
          </a:xfrm>
        </p:spPr>
        <p:txBody>
          <a:bodyPr anchor="ctr">
            <a:noAutofit/>
          </a:bodyPr>
          <a:lstStyle/>
          <a:p>
            <a:r>
              <a:rPr lang="nb-NO" sz="3200" dirty="0"/>
              <a:t>8. Tiếp tục triển khai dạy học tích hợp MÔ HÌNH TRƯỜNG HỌC MỚI vào môn Địa lí lớp 9 THCS ở trường học theo mô hình trường học mới ở Huyện Củ Chi, tổ chức các trường THCS còn lại trên địa bàn Thành phố theo hướng triển khai xây dựng chuyên đề dạy học bộ môn Địa lí THCS theo định hướng phát triển năng lực học sinh để chuẩn bị cho việc phát triển chương trình giáo dục phổ thông môn Địa lí. Cố gắng tối thiểu mỗi khối lớp 1 chuyên đề/học kì đưa lên trường học kết nối. </a:t>
            </a:r>
            <a:endParaRPr lang="en-US" sz="3200" dirty="0"/>
          </a:p>
          <a:p>
            <a:endParaRPr lang="en-US" sz="3200" dirty="0"/>
          </a:p>
        </p:txBody>
      </p:sp>
    </p:spTree>
    <p:extLst>
      <p:ext uri="{BB962C8B-B14F-4D97-AF65-F5344CB8AC3E}">
        <p14:creationId xmlns:p14="http://schemas.microsoft.com/office/powerpoint/2010/main" val="4120986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605896"/>
            <a:ext cx="3084844" cy="5646208"/>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3D7477DC-CE1C-4DCF-B9CB-24F83980917A}"/>
              </a:ext>
            </a:extLst>
          </p:cNvPr>
          <p:cNvSpPr>
            <a:spLocks noGrp="1"/>
          </p:cNvSpPr>
          <p:nvPr>
            <p:ph idx="1"/>
          </p:nvPr>
        </p:nvSpPr>
        <p:spPr>
          <a:xfrm>
            <a:off x="4742016" y="605896"/>
            <a:ext cx="6413663" cy="5646208"/>
          </a:xfrm>
        </p:spPr>
        <p:txBody>
          <a:bodyPr anchor="ctr">
            <a:normAutofit/>
          </a:bodyPr>
          <a:lstStyle/>
          <a:p>
            <a:r>
              <a:rPr lang="nb-NO" sz="3200" dirty="0"/>
              <a:t>9. Tiếp tục tập huấn đổi mới phương pháp dạy học và kiểm tra đánh giá theo định hướng phát triển năng lực học sinh, tập huấn và triển khai phương pháp, kĩ thuật dạy học theo nhóm và phát triển năng lực tự học trong môn Địa lí THCS, THPT chuẩn bị cho việc triển khai chương trình giáo dục phổ thông tổng thể.</a:t>
            </a:r>
            <a:endParaRPr lang="en-US" sz="3200" dirty="0"/>
          </a:p>
          <a:p>
            <a:endParaRPr lang="en-US" sz="3200" dirty="0"/>
          </a:p>
          <a:p>
            <a:endParaRPr lang="en-US" sz="3200" dirty="0"/>
          </a:p>
        </p:txBody>
      </p:sp>
    </p:spTree>
    <p:extLst>
      <p:ext uri="{BB962C8B-B14F-4D97-AF65-F5344CB8AC3E}">
        <p14:creationId xmlns:p14="http://schemas.microsoft.com/office/powerpoint/2010/main" val="103846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605896"/>
            <a:ext cx="3084844" cy="5646208"/>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3D7477DC-CE1C-4DCF-B9CB-24F83980917A}"/>
              </a:ext>
            </a:extLst>
          </p:cNvPr>
          <p:cNvSpPr>
            <a:spLocks noGrp="1"/>
          </p:cNvSpPr>
          <p:nvPr>
            <p:ph idx="1"/>
          </p:nvPr>
        </p:nvSpPr>
        <p:spPr>
          <a:xfrm>
            <a:off x="4742016" y="605896"/>
            <a:ext cx="6413663" cy="5646208"/>
          </a:xfrm>
        </p:spPr>
        <p:txBody>
          <a:bodyPr anchor="ctr">
            <a:normAutofit/>
          </a:bodyPr>
          <a:lstStyle/>
          <a:p>
            <a:r>
              <a:rPr lang="nb-NO" sz="3200" dirty="0"/>
              <a:t>10. Đẩy mạnh việc làm đề, sử dụng ngân hàng đề thi tự luận theo hướng đánh giá khách quan theo định hướng phát triển năng lực học sinh đối với đề kiểm tra 1 tiết ở các trường THCS, đề kiểm tra học kì ở các quận huyện. Các đề kiểm tra đánh giá phải thực hiện đúng ma trận đề kiểm tra. Sử dụng tập bản đồ Địa lí lớp 6, 7, 8 vào kiểm tra đánh giá. Sử dụng tập bản  đồ Địa lí lớp 9 vào thi học sinh giỏi Thành phố từ năm học 2018 – 2019.</a:t>
            </a:r>
            <a:endParaRPr lang="en-US" sz="3200" dirty="0"/>
          </a:p>
          <a:p>
            <a:pPr marL="0" indent="0">
              <a:buNone/>
            </a:pPr>
            <a:endParaRPr lang="en-US" sz="3200" dirty="0"/>
          </a:p>
          <a:p>
            <a:endParaRPr lang="en-US" sz="3200" dirty="0"/>
          </a:p>
        </p:txBody>
      </p:sp>
    </p:spTree>
    <p:extLst>
      <p:ext uri="{BB962C8B-B14F-4D97-AF65-F5344CB8AC3E}">
        <p14:creationId xmlns:p14="http://schemas.microsoft.com/office/powerpoint/2010/main" val="221455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605896"/>
            <a:ext cx="3084844" cy="5646208"/>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3D7477DC-CE1C-4DCF-B9CB-24F83980917A}"/>
              </a:ext>
            </a:extLst>
          </p:cNvPr>
          <p:cNvSpPr>
            <a:spLocks noGrp="1"/>
          </p:cNvSpPr>
          <p:nvPr>
            <p:ph idx="1"/>
          </p:nvPr>
        </p:nvSpPr>
        <p:spPr>
          <a:xfrm>
            <a:off x="4742016" y="605896"/>
            <a:ext cx="6413663" cy="5646208"/>
          </a:xfrm>
        </p:spPr>
        <p:txBody>
          <a:bodyPr anchor="ctr">
            <a:normAutofit/>
          </a:bodyPr>
          <a:lstStyle/>
          <a:p>
            <a:r>
              <a:rPr lang="nb-NO" sz="3200" dirty="0"/>
              <a:t>11. Đẩy mạnh việc làm đề, sử dụng ngân hàng đề thi tự luận theo hướng đánh giá khách quan theo định hướng phát triển năng lực học sinh đối với đề kiểm tra 1 tiết và đề kiểm tra Học kì ở các trường THPT Các đề kiểm tra đánh giá phải thực hiện đúng ma trận đề kiểm tra. Sử dụng tập bản đồ Địa lí lớp 10, 11 vào kiểm tra đánh giá. Sử dụng tập bản  đồ Địa lí lớp 12 vào thi học sinh giỏi Thành phố từ năm học 2018 – 2019.</a:t>
            </a:r>
            <a:endParaRPr lang="en-US" sz="3200" dirty="0"/>
          </a:p>
          <a:p>
            <a:pPr marL="0" indent="0">
              <a:buNone/>
            </a:pPr>
            <a:endParaRPr lang="en-US" sz="3200" dirty="0"/>
          </a:p>
          <a:p>
            <a:endParaRPr lang="en-US" sz="3200" dirty="0"/>
          </a:p>
        </p:txBody>
      </p:sp>
    </p:spTree>
    <p:extLst>
      <p:ext uri="{BB962C8B-B14F-4D97-AF65-F5344CB8AC3E}">
        <p14:creationId xmlns:p14="http://schemas.microsoft.com/office/powerpoint/2010/main" val="308402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êu đề 1">
            <a:extLst>
              <a:ext uri="{FF2B5EF4-FFF2-40B4-BE49-F238E27FC236}">
                <a16:creationId xmlns:a16="http://schemas.microsoft.com/office/drawing/2014/main" id="{F8758B9A-8EDF-4756-91DA-D4A9C71EE646}"/>
              </a:ext>
            </a:extLst>
          </p:cNvPr>
          <p:cNvSpPr>
            <a:spLocks noGrp="1"/>
          </p:cNvSpPr>
          <p:nvPr>
            <p:ph type="title"/>
          </p:nvPr>
        </p:nvSpPr>
        <p:spPr>
          <a:xfrm>
            <a:off x="492370" y="605896"/>
            <a:ext cx="3084844" cy="5646208"/>
          </a:xfrm>
        </p:spPr>
        <p:txBody>
          <a:bodyPr anchor="ctr">
            <a:normAutofit/>
          </a:bodyPr>
          <a:lstStyle/>
          <a:p>
            <a:r>
              <a:rPr lang="vi-VN" sz="3600" b="1">
                <a:solidFill>
                  <a:srgbClr val="FFFFFF"/>
                </a:solidFill>
              </a:rPr>
              <a:t>A.- PHƯƠNG HƯỚNG, NHIỆM VỤ NĂM HỌC 2018-2019.</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hỗ dành sẵn cho Nội dung 2">
            <a:extLst>
              <a:ext uri="{FF2B5EF4-FFF2-40B4-BE49-F238E27FC236}">
                <a16:creationId xmlns:a16="http://schemas.microsoft.com/office/drawing/2014/main" id="{3D7477DC-CE1C-4DCF-B9CB-24F83980917A}"/>
              </a:ext>
            </a:extLst>
          </p:cNvPr>
          <p:cNvSpPr>
            <a:spLocks noGrp="1"/>
          </p:cNvSpPr>
          <p:nvPr>
            <p:ph idx="1"/>
          </p:nvPr>
        </p:nvSpPr>
        <p:spPr>
          <a:xfrm>
            <a:off x="4742016" y="605896"/>
            <a:ext cx="6413663" cy="5646208"/>
          </a:xfrm>
        </p:spPr>
        <p:txBody>
          <a:bodyPr anchor="ctr">
            <a:normAutofit/>
          </a:bodyPr>
          <a:lstStyle/>
          <a:p>
            <a:r>
              <a:rPr lang="nb-NO" sz="3200" dirty="0"/>
              <a:t>12. Đổi mới hoạt động dạy và học ở lớp 12 THPT thông qua xây dựng các chuyên đề dạy học theo định hướng phát triển năng lực học sinh đi đôi với việc đổi mới ôn tập thi THPT môn Địa lí.</a:t>
            </a:r>
            <a:endParaRPr lang="en-US" sz="3200" dirty="0"/>
          </a:p>
          <a:p>
            <a:endParaRPr lang="en-US" sz="3200" dirty="0"/>
          </a:p>
          <a:p>
            <a:pPr marL="0" indent="0">
              <a:buNone/>
            </a:pPr>
            <a:endParaRPr lang="en-US" sz="3200" dirty="0"/>
          </a:p>
          <a:p>
            <a:endParaRPr lang="en-US" sz="3200" dirty="0"/>
          </a:p>
        </p:txBody>
      </p:sp>
    </p:spTree>
    <p:extLst>
      <p:ext uri="{BB962C8B-B14F-4D97-AF65-F5344CB8AC3E}">
        <p14:creationId xmlns:p14="http://schemas.microsoft.com/office/powerpoint/2010/main" val="4009526784"/>
      </p:ext>
    </p:extLst>
  </p:cSld>
  <p:clrMapOvr>
    <a:masterClrMapping/>
  </p:clrMapOvr>
</p:sld>
</file>

<file path=ppt/theme/theme1.xml><?xml version="1.0" encoding="utf-8"?>
<a:theme xmlns:a="http://schemas.openxmlformats.org/drawingml/2006/main" name="Phong cách hoài niệm">
  <a:themeElements>
    <a:clrScheme name="Phong cách hoài niệm">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Phong cách hoài niệm">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hong cách hoài niệm">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0</TotalTime>
  <Words>3347</Words>
  <Application>Microsoft Office PowerPoint</Application>
  <PresentationFormat>Màn hình rộng</PresentationFormat>
  <Paragraphs>185</Paragraphs>
  <Slides>44</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44</vt:i4>
      </vt:variant>
    </vt:vector>
  </HeadingPairs>
  <TitlesOfParts>
    <vt:vector size="49" baseType="lpstr">
      <vt:lpstr>Arial</vt:lpstr>
      <vt:lpstr>Calibri</vt:lpstr>
      <vt:lpstr>Calibri Light</vt:lpstr>
      <vt:lpstr>Times New Roman</vt:lpstr>
      <vt:lpstr>Phong cách hoài niệm</vt:lpstr>
      <vt:lpstr>BÁO CÁO TỔNG KẾT NĂM HỌC 2018-2019 PHƯƠNG HƯỚNG NHIỆM VỤ  NĂM HỌC 2019-2020 BỘ MÔN: ĐỊA LÍ</vt:lpstr>
      <vt:lpstr>A.- PHƯƠNG HƯỚNG, NHIỆM VỤ NĂM HỌC 2018-2019.</vt:lpstr>
      <vt:lpstr>A.- PHƯƠNG HƯỚNG, NHIỆM VỤ NĂM HỌC 2018-2019.</vt:lpstr>
      <vt:lpstr>A.- PHƯƠNG HƯỚNG, NHIỆM VỤ NĂM HỌC 2018-2019.</vt:lpstr>
      <vt:lpstr>A.- PHƯƠNG HƯỚNG, NHIỆM VỤ NĂM HỌC 2018-2019.</vt:lpstr>
      <vt:lpstr>A.- PHƯƠNG HƯỚNG, NHIỆM VỤ NĂM HỌC 2018-2019.</vt:lpstr>
      <vt:lpstr>A.- PHƯƠNG HƯỚNG, NHIỆM VỤ NĂM HỌC 2018-2019.</vt:lpstr>
      <vt:lpstr>A.- PHƯƠNG HƯỚNG, NHIỆM VỤ NĂM HỌC 2018-2019.</vt:lpstr>
      <vt:lpstr>A.- PHƯƠNG HƯỚNG, NHIỆM VỤ NĂM HỌC 2018-2019.</vt:lpstr>
      <vt:lpstr>A.- PHƯƠNG HƯỚNG, NHIỆM VỤ NĂM HỌC 2018-2019.</vt:lpstr>
      <vt:lpstr>A.- PHƯƠNG HƯỚNG, NHIỆM VỤ NĂM HỌC 2018-2019.</vt:lpstr>
      <vt:lpstr>A.- PHƯƠNG HƯỚNG, NHIỆM VỤ NĂM HỌC 2018-2019.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B. KẾT QUẢ THỰC HIỆN TRONG NĂM HỌC 2018 – 2019.</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C.- PHƯƠNG HƯỚNG, NHIỆM VỤ NĂM HỌC 2019-2020.</vt:lpstr>
      <vt:lpstr>Nhiệm vụ mới bổ sung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TỔNG KẾT NĂM HỌC 2018-2019 PHƯƠNG HƯỚNG NHIỆM VỤ  NĂM HỌC 2019-2020 BỘ MÔN: ĐỊA LÍ</dc:title>
  <dc:creator>Mai Phu  Thanh</dc:creator>
  <cp:lastModifiedBy>Mai Phu  Thanh</cp:lastModifiedBy>
  <cp:revision>1</cp:revision>
  <dcterms:created xsi:type="dcterms:W3CDTF">2019-09-09T15:52:16Z</dcterms:created>
  <dcterms:modified xsi:type="dcterms:W3CDTF">2019-09-09T15:52:24Z</dcterms:modified>
</cp:coreProperties>
</file>